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 id="2147484590" r:id="rId5"/>
  </p:sldMasterIdLst>
  <p:notesMasterIdLst>
    <p:notesMasterId r:id="rId24"/>
  </p:notesMasterIdLst>
  <p:handoutMasterIdLst>
    <p:handoutMasterId r:id="rId25"/>
  </p:handoutMasterIdLst>
  <p:sldIdLst>
    <p:sldId id="299" r:id="rId6"/>
    <p:sldId id="316" r:id="rId7"/>
    <p:sldId id="280" r:id="rId8"/>
    <p:sldId id="302" r:id="rId9"/>
    <p:sldId id="305" r:id="rId10"/>
    <p:sldId id="306" r:id="rId11"/>
    <p:sldId id="296" r:id="rId12"/>
    <p:sldId id="308" r:id="rId13"/>
    <p:sldId id="307" r:id="rId14"/>
    <p:sldId id="303" r:id="rId15"/>
    <p:sldId id="311" r:id="rId16"/>
    <p:sldId id="293" r:id="rId17"/>
    <p:sldId id="294" r:id="rId18"/>
    <p:sldId id="297" r:id="rId19"/>
    <p:sldId id="298" r:id="rId20"/>
    <p:sldId id="312" r:id="rId21"/>
    <p:sldId id="314" r:id="rId22"/>
    <p:sldId id="285" r:id="rId23"/>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MS PGothic" pitchFamily="34" charset="-128"/>
        <a:cs typeface="+mn-cs"/>
      </a:defRPr>
    </a:lvl5pPr>
    <a:lvl6pPr marL="2286000" algn="l" defTabSz="914400" rtl="0" eaLnBrk="1" latinLnBrk="0" hangingPunct="1">
      <a:defRPr sz="2400" kern="1200">
        <a:solidFill>
          <a:schemeClr val="tx1"/>
        </a:solidFill>
        <a:latin typeface="Arial" pitchFamily="34" charset="0"/>
        <a:ea typeface="MS PGothic" pitchFamily="34" charset="-128"/>
        <a:cs typeface="+mn-cs"/>
      </a:defRPr>
    </a:lvl6pPr>
    <a:lvl7pPr marL="2743200" algn="l" defTabSz="914400" rtl="0" eaLnBrk="1" latinLnBrk="0" hangingPunct="1">
      <a:defRPr sz="2400" kern="1200">
        <a:solidFill>
          <a:schemeClr val="tx1"/>
        </a:solidFill>
        <a:latin typeface="Arial" pitchFamily="34" charset="0"/>
        <a:ea typeface="MS PGothic" pitchFamily="34" charset="-128"/>
        <a:cs typeface="+mn-cs"/>
      </a:defRPr>
    </a:lvl7pPr>
    <a:lvl8pPr marL="3200400" algn="l" defTabSz="914400" rtl="0" eaLnBrk="1" latinLnBrk="0" hangingPunct="1">
      <a:defRPr sz="2400" kern="1200">
        <a:solidFill>
          <a:schemeClr val="tx1"/>
        </a:solidFill>
        <a:latin typeface="Arial" pitchFamily="34" charset="0"/>
        <a:ea typeface="MS PGothic" pitchFamily="34" charset="-128"/>
        <a:cs typeface="+mn-cs"/>
      </a:defRPr>
    </a:lvl8pPr>
    <a:lvl9pPr marL="3657600" algn="l" defTabSz="914400" rtl="0" eaLnBrk="1" latinLnBrk="0" hangingPunct="1">
      <a:defRPr sz="2400"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orient="horz" pos="700">
          <p15:clr>
            <a:srgbClr val="A4A3A4"/>
          </p15:clr>
        </p15:guide>
        <p15:guide id="3" orient="horz" pos="454">
          <p15:clr>
            <a:srgbClr val="A4A3A4"/>
          </p15:clr>
        </p15:guide>
        <p15:guide id="4" pos="2880">
          <p15:clr>
            <a:srgbClr val="A4A3A4"/>
          </p15:clr>
        </p15:guide>
        <p15:guide id="5" pos="346">
          <p15:clr>
            <a:srgbClr val="A4A3A4"/>
          </p15:clr>
        </p15:guide>
        <p15:guide id="6" pos="576">
          <p15:clr>
            <a:srgbClr val="A4A3A4"/>
          </p15:clr>
        </p15:guide>
        <p15:guide id="7" pos="5587">
          <p15:clr>
            <a:srgbClr val="A4A3A4"/>
          </p15:clr>
        </p15:guide>
        <p15:guide id="8" pos="1613">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issa Zuckerman" initials="MZ"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D4FA"/>
    <a:srgbClr val="BCEEFA"/>
    <a:srgbClr val="33CCCC"/>
    <a:srgbClr val="CB333B"/>
    <a:srgbClr val="727274"/>
    <a:srgbClr val="63B487"/>
    <a:srgbClr val="409171"/>
    <a:srgbClr val="35A37C"/>
    <a:srgbClr val="F77F00"/>
    <a:srgbClr val="114C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45" autoAdjust="0"/>
    <p:restoredTop sz="70522" autoAdjust="0"/>
  </p:normalViewPr>
  <p:slideViewPr>
    <p:cSldViewPr snapToGrid="0">
      <p:cViewPr varScale="1">
        <p:scale>
          <a:sx n="81" d="100"/>
          <a:sy n="81" d="100"/>
        </p:scale>
        <p:origin x="1293" y="45"/>
      </p:cViewPr>
      <p:guideLst>
        <p:guide orient="horz" pos="1620"/>
        <p:guide orient="horz" pos="700"/>
        <p:guide orient="horz" pos="454"/>
        <p:guide pos="2880"/>
        <p:guide pos="346"/>
        <p:guide pos="576"/>
        <p:guide pos="5587"/>
        <p:guide pos="1613"/>
      </p:guideLst>
    </p:cSldViewPr>
  </p:slideViewPr>
  <p:notesTextViewPr>
    <p:cViewPr>
      <p:scale>
        <a:sx n="1" d="1"/>
        <a:sy n="1" d="1"/>
      </p:scale>
      <p:origin x="0" y="0"/>
    </p:cViewPr>
  </p:notesTextViewPr>
  <p:sorterViewPr>
    <p:cViewPr varScale="1">
      <p:scale>
        <a:sx n="1" d="1"/>
        <a:sy n="1" d="1"/>
      </p:scale>
      <p:origin x="0" y="-396"/>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eaLnBrk="0" hangingPunct="0">
              <a:defRPr sz="1300">
                <a:latin typeface="Calibri" pitchFamily="34" charset="0"/>
                <a:ea typeface="ＭＳ Ｐゴシック" pitchFamily="-109" charset="-128"/>
                <a:cs typeface="+mn-cs"/>
              </a:defRPr>
            </a:lvl1pPr>
          </a:lstStyle>
          <a:p>
            <a:pPr>
              <a:defRPr/>
            </a:pPr>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wrap="square" lIns="96661" tIns="48331" rIns="96661" bIns="48331" numCol="1" anchor="t" anchorCtr="0" compatLnSpc="1">
            <a:prstTxWarp prst="textNoShape">
              <a:avLst/>
            </a:prstTxWarp>
          </a:bodyPr>
          <a:lstStyle>
            <a:lvl1pPr algn="r" eaLnBrk="0" hangingPunct="0">
              <a:defRPr sz="1300">
                <a:latin typeface="Calibri" pitchFamily="34" charset="0"/>
              </a:defRPr>
            </a:lvl1pPr>
          </a:lstStyle>
          <a:p>
            <a:fld id="{2503ED08-06E4-41ED-89E8-119D0EF02A48}" type="datetimeFigureOut">
              <a:rPr lang="en-US"/>
              <a:pPr/>
              <a:t>11/17/2019</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6661" tIns="48331" rIns="96661" bIns="48331" rtlCol="0" anchor="b"/>
          <a:lstStyle>
            <a:lvl1pPr algn="l" eaLnBrk="0" hangingPunct="0">
              <a:defRPr sz="1300">
                <a:latin typeface="Calibri" pitchFamily="34" charset="0"/>
                <a:ea typeface="ＭＳ Ｐゴシック" pitchFamily="-109" charset="-128"/>
                <a:cs typeface="+mn-cs"/>
              </a:defRPr>
            </a:lvl1pPr>
          </a:lstStyle>
          <a:p>
            <a:pPr>
              <a:defRPr/>
            </a:pPr>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wrap="square" lIns="96661" tIns="48331" rIns="96661" bIns="48331" numCol="1" anchor="b" anchorCtr="0" compatLnSpc="1">
            <a:prstTxWarp prst="textNoShape">
              <a:avLst/>
            </a:prstTxWarp>
          </a:bodyPr>
          <a:lstStyle>
            <a:lvl1pPr algn="r" eaLnBrk="0" hangingPunct="0">
              <a:defRPr sz="1300">
                <a:latin typeface="Calibri" pitchFamily="34" charset="0"/>
              </a:defRPr>
            </a:lvl1pPr>
          </a:lstStyle>
          <a:p>
            <a:fld id="{D6C45BBB-83DA-4AD0-BB77-0E8391E9F2C8}" type="slidenum">
              <a:rPr lang="en-US"/>
              <a:pPr/>
              <a:t>‹#›</a:t>
            </a:fld>
            <a:endParaRPr lang="en-US"/>
          </a:p>
        </p:txBody>
      </p:sp>
    </p:spTree>
    <p:extLst>
      <p:ext uri="{BB962C8B-B14F-4D97-AF65-F5344CB8AC3E}">
        <p14:creationId xmlns:p14="http://schemas.microsoft.com/office/powerpoint/2010/main" val="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eaLnBrk="0" hangingPunct="0">
              <a:defRPr sz="1300">
                <a:latin typeface="Calibri" pitchFamily="34" charset="0"/>
                <a:ea typeface="ＭＳ Ｐゴシック" pitchFamily="-109" charset="-128"/>
                <a:cs typeface="ＭＳ Ｐゴシック" pitchFamily="-109" charset="-128"/>
              </a:defRPr>
            </a:lvl1pPr>
          </a:lstStyle>
          <a:p>
            <a:pPr>
              <a:defRPr/>
            </a:pPr>
            <a:endParaRPr lang="en-US"/>
          </a:p>
        </p:txBody>
      </p:sp>
      <p:sp>
        <p:nvSpPr>
          <p:cNvPr id="7171"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eaLnBrk="0" hangingPunct="0">
              <a:defRPr sz="1300">
                <a:latin typeface="Calibri" pitchFamily="34" charset="0"/>
                <a:ea typeface="ＭＳ Ｐゴシック" pitchFamily="-109" charset="-128"/>
                <a:cs typeface="ＭＳ Ｐゴシック" pitchFamily="-109" charset="-128"/>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eaLnBrk="0" hangingPunct="0">
              <a:defRPr sz="1300">
                <a:latin typeface="Calibri" pitchFamily="34" charset="0"/>
                <a:ea typeface="ＭＳ Ｐゴシック" pitchFamily="-109" charset="-128"/>
                <a:cs typeface="ＭＳ Ｐゴシック" pitchFamily="-109" charset="-128"/>
              </a:defRPr>
            </a:lvl1pPr>
          </a:lstStyle>
          <a:p>
            <a:pPr>
              <a:defRPr/>
            </a:pPr>
            <a:endParaRPr lang="en-US"/>
          </a:p>
        </p:txBody>
      </p:sp>
      <p:sp>
        <p:nvSpPr>
          <p:cNvPr id="7175"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eaLnBrk="0" hangingPunct="0">
              <a:defRPr sz="1300">
                <a:latin typeface="Calibri" pitchFamily="34" charset="0"/>
              </a:defRPr>
            </a:lvl1pPr>
          </a:lstStyle>
          <a:p>
            <a:fld id="{CEFA16CB-AEBE-4616-A0C2-923B64A8254D}" type="slidenum">
              <a:rPr lang="en-US"/>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Thank you to AMIA and the event organizers for giving us a chance to describe our work</a:t>
            </a:r>
            <a:r>
              <a:rPr lang="en-US" baseline="0" dirty="0" smtClean="0"/>
              <a:t> on the Informed Consent Ontology.</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1</a:t>
            </a:fld>
            <a:endParaRPr lang="en-US"/>
          </a:p>
        </p:txBody>
      </p:sp>
    </p:spTree>
    <p:extLst>
      <p:ext uri="{BB962C8B-B14F-4D97-AF65-F5344CB8AC3E}">
        <p14:creationId xmlns:p14="http://schemas.microsoft.com/office/powerpoint/2010/main" val="1577314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no conflicts to disclose.</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2</a:t>
            </a:fld>
            <a:endParaRPr lang="en-US"/>
          </a:p>
        </p:txBody>
      </p:sp>
    </p:spTree>
    <p:extLst>
      <p:ext uri="{BB962C8B-B14F-4D97-AF65-F5344CB8AC3E}">
        <p14:creationId xmlns:p14="http://schemas.microsoft.com/office/powerpoint/2010/main" val="2429811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this session, you will be able to describe the</a:t>
            </a:r>
            <a:r>
              <a:rPr lang="en-US" baseline="0" dirty="0" smtClean="0"/>
              <a:t> refactoring process of shifting an application ontology to a reference ontology, which includes breaking down classes into more atomic classes. Learn about our semantic framework of permissions, for example, one that a patient or research participant might give in an informed consent process.</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3</a:t>
            </a:fld>
            <a:endParaRPr lang="en-US"/>
          </a:p>
        </p:txBody>
      </p:sp>
    </p:spTree>
    <p:extLst>
      <p:ext uri="{BB962C8B-B14F-4D97-AF65-F5344CB8AC3E}">
        <p14:creationId xmlns:p14="http://schemas.microsoft.com/office/powerpoint/2010/main" val="4211328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have had</a:t>
            </a:r>
            <a:r>
              <a:rPr lang="en-US" baseline="0" dirty="0" smtClean="0"/>
              <a:t> a great joy working with this team across several institutions. This project was </a:t>
            </a:r>
            <a:r>
              <a:rPr lang="en-US" baseline="0" dirty="0" smtClean="0"/>
              <a:t>funded by the NIH, </a:t>
            </a:r>
            <a:r>
              <a:rPr lang="en-US" baseline="0" dirty="0" smtClean="0"/>
              <a:t>and individuals on our team were funded by the </a:t>
            </a:r>
            <a:r>
              <a:rPr lang="en-US" baseline="0" dirty="0" smtClean="0"/>
              <a:t>Michigan Institute for Data Science, and the Robert Wood Johnson Foundation.</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4</a:t>
            </a:fld>
            <a:endParaRPr lang="en-US"/>
          </a:p>
        </p:txBody>
      </p:sp>
    </p:spTree>
    <p:extLst>
      <p:ext uri="{BB962C8B-B14F-4D97-AF65-F5344CB8AC3E}">
        <p14:creationId xmlns:p14="http://schemas.microsoft.com/office/powerpoint/2010/main" val="1217442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huge</a:t>
            </a:r>
            <a:r>
              <a:rPr lang="en-US" baseline="0" dirty="0" smtClean="0"/>
              <a:t> shout-out to </a:t>
            </a:r>
            <a:r>
              <a:rPr lang="en-US" baseline="0" dirty="0" smtClean="0"/>
              <a:t>other collaborators </a:t>
            </a:r>
            <a:r>
              <a:rPr lang="en-US" baseline="0" dirty="0" smtClean="0"/>
              <a:t>in related ontologies, and especially those </a:t>
            </a:r>
            <a:r>
              <a:rPr lang="en-US" baseline="0" dirty="0" smtClean="0"/>
              <a:t>in OBIB and other OBO foundry ontologies who gave </a:t>
            </a:r>
            <a:r>
              <a:rPr lang="en-US" baseline="0" dirty="0" smtClean="0"/>
              <a:t>regular, critical contribution to our representation.</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5</a:t>
            </a:fld>
            <a:endParaRPr lang="en-US"/>
          </a:p>
        </p:txBody>
      </p:sp>
    </p:spTree>
    <p:extLst>
      <p:ext uri="{BB962C8B-B14F-4D97-AF65-F5344CB8AC3E}">
        <p14:creationId xmlns:p14="http://schemas.microsoft.com/office/powerpoint/2010/main" val="3952818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 we</a:t>
            </a:r>
            <a:r>
              <a:rPr lang="en-US" baseline="0" dirty="0" smtClean="0"/>
              <a:t> trying to make progress on? There has been no adequate semantic framework to enhance data annotation for many entities in the informed consent context, including, for example, permissions and obligations across a variety of regulatory frameworks. What is the goal, then, or what can you do with our representation? We provide a reference ontology that be used to tailor to your particular needs in an application ontology. Likewise, we assert classes you can use to annotate social-legal and ethical entities, such as permissions and obligations in a healthcare context.</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6</a:t>
            </a:fld>
            <a:endParaRPr lang="en-US"/>
          </a:p>
        </p:txBody>
      </p:sp>
    </p:spTree>
    <p:extLst>
      <p:ext uri="{BB962C8B-B14F-4D97-AF65-F5344CB8AC3E}">
        <p14:creationId xmlns:p14="http://schemas.microsoft.com/office/powerpoint/2010/main" val="1345627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methods were driven by the </a:t>
            </a:r>
            <a:r>
              <a:rPr lang="en-US" baseline="0" dirty="0" smtClean="0"/>
              <a:t>interdisciplinary nature of our development team. Our team includes </a:t>
            </a:r>
            <a:r>
              <a:rPr lang="en-US" baseline="0" dirty="0" err="1" smtClean="0"/>
              <a:t>informaticists</a:t>
            </a:r>
            <a:r>
              <a:rPr lang="en-US" baseline="0" dirty="0" smtClean="0"/>
              <a:t>, software engineers, and philosophers</a:t>
            </a:r>
            <a:r>
              <a:rPr lang="en-US" baseline="0" dirty="0" smtClean="0"/>
              <a:t>. We worked together to review, test, align, expand, and evaluate an ontology according to best practices.</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7</a:t>
            </a:fld>
            <a:endParaRPr lang="en-US"/>
          </a:p>
        </p:txBody>
      </p:sp>
    </p:spTree>
    <p:extLst>
      <p:ext uri="{BB962C8B-B14F-4D97-AF65-F5344CB8AC3E}">
        <p14:creationId xmlns:p14="http://schemas.microsoft.com/office/powerpoint/2010/main" val="2301222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reviewed all class</a:t>
            </a:r>
            <a:r>
              <a:rPr lang="en-US" baseline="0" dirty="0" smtClean="0"/>
              <a:t> labels and definitions in ICO version 1, and we marked each class either as </a:t>
            </a:r>
            <a:r>
              <a:rPr lang="en-US" i="1" baseline="0" dirty="0" smtClean="0"/>
              <a:t>deprecate</a:t>
            </a:r>
            <a:r>
              <a:rPr lang="en-US" i="0" baseline="0" dirty="0" smtClean="0"/>
              <a:t>, </a:t>
            </a:r>
            <a:r>
              <a:rPr lang="en-US" i="1" baseline="0" dirty="0" smtClean="0"/>
              <a:t>revise</a:t>
            </a:r>
            <a:r>
              <a:rPr lang="en-US" i="0" baseline="0" dirty="0" smtClean="0"/>
              <a:t> or </a:t>
            </a:r>
            <a:r>
              <a:rPr lang="en-US" i="1" baseline="0" dirty="0" smtClean="0"/>
              <a:t>retain,</a:t>
            </a:r>
            <a:r>
              <a:rPr lang="en-US" i="0" baseline="0" dirty="0" smtClean="0"/>
              <a:t> with justifications for this determination. Justifications were given according to best practice standards, a review of domain scope, and according to our target usage with paradigmatic use cases. These use cases were provided by our partners in other ontologies.</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8</a:t>
            </a:fld>
            <a:endParaRPr lang="en-US"/>
          </a:p>
        </p:txBody>
      </p:sp>
    </p:spTree>
    <p:extLst>
      <p:ext uri="{BB962C8B-B14F-4D97-AF65-F5344CB8AC3E}">
        <p14:creationId xmlns:p14="http://schemas.microsoft.com/office/powerpoint/2010/main" val="3789818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a:t>
            </a:r>
            <a:r>
              <a:rPr lang="en-US" baseline="0" dirty="0" smtClean="0"/>
              <a:t> want to emphasize a good design pattern: wherever possible, reuse terms and assert the relationships that hold between the classes or its instances. This class can be broken down into a more atomic </a:t>
            </a:r>
            <a:r>
              <a:rPr lang="en-US" baseline="0" dirty="0" smtClean="0"/>
              <a:t>class or classes. </a:t>
            </a:r>
            <a:r>
              <a:rPr lang="en-US" baseline="0" dirty="0" smtClean="0"/>
              <a:t>The virtue of this is approach is that we can reuse classes already asserted elsewhere in our ontology (or in a different ontology). Our design pattern is generalizable and predictable to </a:t>
            </a:r>
            <a:r>
              <a:rPr lang="en-US" baseline="0" dirty="0" smtClean="0"/>
              <a:t>someone </a:t>
            </a:r>
            <a:r>
              <a:rPr lang="en-US" baseline="0" dirty="0" smtClean="0"/>
              <a:t>who wants to add further classes</a:t>
            </a:r>
            <a:r>
              <a:rPr lang="en-US" baseline="0" dirty="0" smtClean="0"/>
              <a:t>.</a:t>
            </a:r>
          </a:p>
        </p:txBody>
      </p:sp>
      <p:sp>
        <p:nvSpPr>
          <p:cNvPr id="4" name="Slide Number Placeholder 3"/>
          <p:cNvSpPr>
            <a:spLocks noGrp="1"/>
          </p:cNvSpPr>
          <p:nvPr>
            <p:ph type="sldNum" sz="quarter" idx="10"/>
          </p:nvPr>
        </p:nvSpPr>
        <p:spPr/>
        <p:txBody>
          <a:bodyPr/>
          <a:lstStyle/>
          <a:p>
            <a:fld id="{CEFA16CB-AEBE-4616-A0C2-923B64A8254D}" type="slidenum">
              <a:rPr lang="en-US" smtClean="0"/>
              <a:pPr/>
              <a:t>9</a:t>
            </a:fld>
            <a:endParaRPr lang="en-US"/>
          </a:p>
        </p:txBody>
      </p:sp>
    </p:spTree>
    <p:extLst>
      <p:ext uri="{BB962C8B-B14F-4D97-AF65-F5344CB8AC3E}">
        <p14:creationId xmlns:p14="http://schemas.microsoft.com/office/powerpoint/2010/main" val="4138535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OBO Foundry</a:t>
            </a:r>
            <a:r>
              <a:rPr lang="en-US" baseline="0" dirty="0" smtClean="0"/>
              <a:t> ontologies are modular. Our ontology fits within an ecosystem of ontologies, may of which we had regular collaboration to ensure alignment along the way. We also negotiated which classes belonged in house, or were to be managed by other related ontologies. For example, if a class was more generic than our scope, or whether the class properly falls within the scope of an ontology we import. That way it is managed by the appropriate domain experts.</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10</a:t>
            </a:fld>
            <a:endParaRPr lang="en-US"/>
          </a:p>
        </p:txBody>
      </p:sp>
    </p:spTree>
    <p:extLst>
      <p:ext uri="{BB962C8B-B14F-4D97-AF65-F5344CB8AC3E}">
        <p14:creationId xmlns:p14="http://schemas.microsoft.com/office/powerpoint/2010/main" val="3841863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expanded the representation of </a:t>
            </a:r>
            <a:r>
              <a:rPr lang="en-US" i="1" baseline="0" dirty="0" smtClean="0"/>
              <a:t>deontic</a:t>
            </a:r>
            <a:r>
              <a:rPr lang="en-US" i="0" baseline="0" dirty="0" smtClean="0"/>
              <a:t> entities such as p</a:t>
            </a:r>
            <a:r>
              <a:rPr lang="en-US" baseline="0" dirty="0" smtClean="0"/>
              <a:t>ermissions, obligations, or prohibitions. We built on the Document Acts Ontology, which represents how social and legal arrangements change through social acts, such as speech acts or with documents intervening. We are able to enumerate different classes of information entities that describe or prescribe what ought to be or should be done. We also assert classes of processes which are necessary for consent or the action types that fulfill what has been prescribed.</a:t>
            </a:r>
            <a:r>
              <a:rPr lang="en-US" baseline="0" dirty="0" smtClean="0"/>
              <a:t> While documents are good ways of talking </a:t>
            </a:r>
            <a:r>
              <a:rPr lang="en-US" i="1" baseline="0" dirty="0" smtClean="0"/>
              <a:t>about</a:t>
            </a:r>
            <a:r>
              <a:rPr lang="en-US" baseline="0" dirty="0" smtClean="0"/>
              <a:t> deontic entities, we want to represent the deontic entities themselves – which has to do with representing agents and the social arrangements they are in.</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11</a:t>
            </a:fld>
            <a:endParaRPr lang="en-US"/>
          </a:p>
        </p:txBody>
      </p:sp>
    </p:spTree>
    <p:extLst>
      <p:ext uri="{BB962C8B-B14F-4D97-AF65-F5344CB8AC3E}">
        <p14:creationId xmlns:p14="http://schemas.microsoft.com/office/powerpoint/2010/main" val="3964468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Before describing what a permission is, let’s describe some alternative</a:t>
            </a:r>
            <a:r>
              <a:rPr lang="en-US" baseline="0" dirty="0" smtClean="0"/>
              <a:t> approaches and what is wrong with them.</a:t>
            </a:r>
            <a:endParaRPr lang="en-US" dirty="0" smtClean="0"/>
          </a:p>
          <a:p>
            <a:pPr marL="171450" indent="-171450">
              <a:buFont typeface="Arial" panose="020B0604020202020204" pitchFamily="34" charset="0"/>
              <a:buChar char="•"/>
            </a:pPr>
            <a:r>
              <a:rPr lang="en-US" dirty="0" smtClean="0"/>
              <a:t>A</a:t>
            </a:r>
            <a:r>
              <a:rPr lang="en-US" baseline="0" dirty="0" smtClean="0"/>
              <a:t> </a:t>
            </a:r>
            <a:r>
              <a:rPr lang="en-US" baseline="0" dirty="0" smtClean="0"/>
              <a:t>permission is not an activity, since a </a:t>
            </a:r>
            <a:r>
              <a:rPr lang="en-US" baseline="0" dirty="0" smtClean="0"/>
              <a:t>permission is something that continues through change or endures </a:t>
            </a:r>
            <a:r>
              <a:rPr lang="en-US" baseline="0" dirty="0" smtClean="0"/>
              <a:t>through time. A permission can outlast the person who allows the action. So, a permission is not an action, but </a:t>
            </a:r>
            <a:r>
              <a:rPr lang="en-US" baseline="0" dirty="0" smtClean="0"/>
              <a:t>it is definitely a </a:t>
            </a:r>
            <a:r>
              <a:rPr lang="en-US" i="1" baseline="0" dirty="0" smtClean="0"/>
              <a:t>result</a:t>
            </a:r>
            <a:r>
              <a:rPr lang="en-US" baseline="0" dirty="0" smtClean="0"/>
              <a:t> of an action.</a:t>
            </a:r>
          </a:p>
          <a:p>
            <a:pPr marL="171450" indent="-171450">
              <a:buFont typeface="Arial" panose="020B0604020202020204" pitchFamily="34" charset="0"/>
              <a:buChar char="•"/>
            </a:pPr>
            <a:r>
              <a:rPr lang="en-US" baseline="0" dirty="0" smtClean="0"/>
              <a:t>A permission is not a document, for two reasons. Permissions were given to people before society was literate. Likewise, someone may write or fill out a document that says what is allowed, but there is no permission created  yet, because it was not </a:t>
            </a:r>
            <a:r>
              <a:rPr lang="en-US" i="1" baseline="0" dirty="0" smtClean="0"/>
              <a:t>used</a:t>
            </a:r>
            <a:r>
              <a:rPr lang="en-US" i="0" baseline="0" dirty="0" smtClean="0"/>
              <a:t> to communicate what is allowed. </a:t>
            </a:r>
            <a:r>
              <a:rPr lang="en-US" i="0" baseline="0" dirty="0" smtClean="0"/>
              <a:t>So, a document is neither necessary nor sufficient for a permission. Even </a:t>
            </a:r>
            <a:r>
              <a:rPr lang="en-US" i="0" baseline="0" dirty="0" smtClean="0"/>
              <a:t>though</a:t>
            </a:r>
            <a:r>
              <a:rPr lang="en-US" i="1" baseline="0" dirty="0" smtClean="0"/>
              <a:t> some </a:t>
            </a:r>
            <a:r>
              <a:rPr lang="en-US" i="0" baseline="0" dirty="0" smtClean="0"/>
              <a:t>permissions require </a:t>
            </a:r>
            <a:r>
              <a:rPr lang="en-US" i="0" baseline="0" dirty="0" smtClean="0"/>
              <a:t>documentation to be enforced, </a:t>
            </a:r>
            <a:r>
              <a:rPr lang="en-US" i="0" baseline="0" dirty="0" smtClean="0"/>
              <a:t>a permission itself is not a document.</a:t>
            </a:r>
          </a:p>
          <a:p>
            <a:pPr marL="171450" indent="-171450">
              <a:buFont typeface="Arial" panose="020B0604020202020204" pitchFamily="34" charset="0"/>
              <a:buChar char="•"/>
            </a:pPr>
            <a:r>
              <a:rPr lang="en-US" i="0" baseline="0" dirty="0" smtClean="0"/>
              <a:t>A permission is not a quality of a thing or a process. Humans are not qualitatively different when their actions permitted. </a:t>
            </a:r>
            <a:r>
              <a:rPr lang="en-US" i="0" baseline="0" dirty="0" smtClean="0"/>
              <a:t>This point can also be made for processes: the </a:t>
            </a:r>
            <a:r>
              <a:rPr lang="en-US" i="0" baseline="0" dirty="0" smtClean="0"/>
              <a:t>same meticulous, life-giving surgery may be permissible with consent but impermissible without consent. The </a:t>
            </a:r>
            <a:r>
              <a:rPr lang="en-US" i="0" baseline="0" dirty="0" smtClean="0"/>
              <a:t>action itself </a:t>
            </a:r>
            <a:r>
              <a:rPr lang="en-US" i="0" baseline="0" dirty="0" smtClean="0"/>
              <a:t>is qualitatively the same in both cases, but the situation is different</a:t>
            </a:r>
            <a:r>
              <a:rPr lang="en-US" i="0" baseline="0" dirty="0" smtClean="0"/>
              <a:t>. So, we need to talk about the context.</a:t>
            </a:r>
            <a:endParaRPr lang="en-US" i="0" baseline="0" dirty="0" smtClean="0"/>
          </a:p>
          <a:p>
            <a:pPr marL="171450" indent="-171450">
              <a:buFont typeface="Arial" panose="020B0604020202020204" pitchFamily="34" charset="0"/>
              <a:buChar char="•"/>
            </a:pPr>
            <a:r>
              <a:rPr lang="en-US" i="0" baseline="0" dirty="0" smtClean="0"/>
              <a:t>Instead, a permission is going to be understood in terms of a role one </a:t>
            </a:r>
            <a:r>
              <a:rPr lang="en-US" i="0" baseline="0" dirty="0" smtClean="0"/>
              <a:t>bears </a:t>
            </a:r>
            <a:r>
              <a:rPr lang="en-US" i="0" baseline="0" dirty="0" smtClean="0"/>
              <a:t>in a </a:t>
            </a:r>
            <a:r>
              <a:rPr lang="en-US" i="0" baseline="0" dirty="0" smtClean="0"/>
              <a:t>context, and a permission role is </a:t>
            </a:r>
            <a:r>
              <a:rPr lang="en-US" i="1" baseline="0" dirty="0" smtClean="0"/>
              <a:t>realized</a:t>
            </a:r>
            <a:r>
              <a:rPr lang="en-US" i="0" baseline="0" dirty="0" smtClean="0"/>
              <a:t> or fulfilled in a that action that is permitted. Who can bear a permission role? Humans, organizations, other agents.</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12</a:t>
            </a:fld>
            <a:endParaRPr lang="en-US"/>
          </a:p>
        </p:txBody>
      </p:sp>
    </p:spTree>
    <p:extLst>
      <p:ext uri="{BB962C8B-B14F-4D97-AF65-F5344CB8AC3E}">
        <p14:creationId xmlns:p14="http://schemas.microsoft.com/office/powerpoint/2010/main" val="1338872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Let’s get into the theoretical</a:t>
            </a:r>
            <a:r>
              <a:rPr lang="en-US" baseline="0" dirty="0" smtClean="0"/>
              <a:t> background for roles. </a:t>
            </a:r>
            <a:r>
              <a:rPr lang="en-US" baseline="0" dirty="0" smtClean="0"/>
              <a:t>Some example roles include a patient role. A person who has a patient role can perform various activities as a patient, such as fill out paperwork or schedule an appointment. Their activities are </a:t>
            </a:r>
            <a:r>
              <a:rPr lang="en-US" i="1" baseline="0" dirty="0" smtClean="0"/>
              <a:t>realizations</a:t>
            </a:r>
            <a:r>
              <a:rPr lang="en-US" i="0" baseline="0" dirty="0" smtClean="0"/>
              <a:t> of that </a:t>
            </a:r>
            <a:r>
              <a:rPr lang="en-US" i="0" baseline="0" dirty="0" smtClean="0"/>
              <a:t>role.</a:t>
            </a:r>
          </a:p>
          <a:p>
            <a:pPr marL="171450" indent="-171450">
              <a:buFont typeface="Arial" panose="020B0604020202020204" pitchFamily="34" charset="0"/>
              <a:buChar char="•"/>
            </a:pPr>
            <a:r>
              <a:rPr lang="en-US" i="0" baseline="0" dirty="0" smtClean="0"/>
              <a:t>When </a:t>
            </a:r>
            <a:r>
              <a:rPr lang="en-US" i="0" baseline="0" dirty="0" smtClean="0"/>
              <a:t>we say someone has a permission role, we just mean that performing the action is a realization of that role, and that there are certain </a:t>
            </a:r>
            <a:r>
              <a:rPr lang="en-US" i="1" baseline="0" dirty="0" smtClean="0"/>
              <a:t>normative</a:t>
            </a:r>
            <a:r>
              <a:rPr lang="en-US" i="0" baseline="0" dirty="0" smtClean="0"/>
              <a:t> expectations involved about what should or should not happen.</a:t>
            </a:r>
          </a:p>
          <a:p>
            <a:pPr marL="171450" indent="-171450">
              <a:buFont typeface="Arial" panose="020B0604020202020204" pitchFamily="34" charset="0"/>
              <a:buChar char="•"/>
            </a:pPr>
            <a:r>
              <a:rPr lang="en-US" i="0" baseline="0" dirty="0" smtClean="0"/>
              <a:t>This class of entity allows us to annotate which agents and organizations bear what roles at what time, in what jurisdiction. When a document specifies what may be permitted for a researcher, the deontic role is the corresponding entity that an agent acquires to perform research. Without the class </a:t>
            </a:r>
            <a:r>
              <a:rPr lang="en-US" i="1" baseline="0" dirty="0" smtClean="0"/>
              <a:t>deontic role,</a:t>
            </a:r>
            <a:r>
              <a:rPr lang="en-US" i="0" baseline="0" dirty="0" smtClean="0"/>
              <a:t> we have data we want to represent, but must rely on  some proxy, such as a document, but this fails to represent the situation accurately.</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13</a:t>
            </a:fld>
            <a:endParaRPr lang="en-US"/>
          </a:p>
        </p:txBody>
      </p:sp>
    </p:spTree>
    <p:extLst>
      <p:ext uri="{BB962C8B-B14F-4D97-AF65-F5344CB8AC3E}">
        <p14:creationId xmlns:p14="http://schemas.microsoft.com/office/powerpoint/2010/main" val="2852891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the basic design pattern for</a:t>
            </a:r>
            <a:r>
              <a:rPr lang="en-US" baseline="0" dirty="0" smtClean="0"/>
              <a:t> the creation of a permission. It starts with a person who has authority in the first place. This person has a </a:t>
            </a:r>
            <a:r>
              <a:rPr lang="en-US" i="1" baseline="0" dirty="0" smtClean="0"/>
              <a:t>deontic </a:t>
            </a:r>
            <a:r>
              <a:rPr lang="en-US" i="1" u="sng" baseline="0" dirty="0" smtClean="0"/>
              <a:t>power</a:t>
            </a:r>
            <a:r>
              <a:rPr lang="en-US" i="1" baseline="0" dirty="0" smtClean="0"/>
              <a:t> role</a:t>
            </a:r>
            <a:r>
              <a:rPr lang="en-US" baseline="0" dirty="0" smtClean="0"/>
              <a:t> – that is, a role which is realized in acts of creating, modifying, or revoking deontic roles. For example, a research participant has a deontic power role and participates in an informed consent process that creates a new permission role. The process also produces a document, such as a completed informed consent form, with a collection of directives that prescribe how that permission role is realized. The researcher then bears that permission role, and when they perform those research tasks that realize that role.</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14</a:t>
            </a:fld>
            <a:endParaRPr lang="en-US"/>
          </a:p>
        </p:txBody>
      </p:sp>
    </p:spTree>
    <p:extLst>
      <p:ext uri="{BB962C8B-B14F-4D97-AF65-F5344CB8AC3E}">
        <p14:creationId xmlns:p14="http://schemas.microsoft.com/office/powerpoint/2010/main" val="2241990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a:t>
            </a:r>
            <a:r>
              <a:rPr lang="en-US" baseline="0" dirty="0" smtClean="0"/>
              <a:t> expanded the representation of when regulations are in force. For example, </a:t>
            </a:r>
            <a:r>
              <a:rPr lang="en-US" dirty="0" smtClean="0"/>
              <a:t>the </a:t>
            </a:r>
            <a:r>
              <a:rPr lang="en-US" dirty="0" smtClean="0"/>
              <a:t>HHS 45 CFR 46 </a:t>
            </a:r>
            <a:r>
              <a:rPr lang="en-US" dirty="0" smtClean="0"/>
              <a:t>‘common rule’ </a:t>
            </a:r>
            <a:r>
              <a:rPr lang="en-US" dirty="0" smtClean="0"/>
              <a:t>applied</a:t>
            </a:r>
            <a:r>
              <a:rPr lang="en-US" baseline="0" dirty="0" smtClean="0"/>
              <a:t> for a </a:t>
            </a:r>
            <a:r>
              <a:rPr lang="en-US" baseline="0" dirty="0" smtClean="0"/>
              <a:t>time, </a:t>
            </a:r>
            <a:r>
              <a:rPr lang="en-US" baseline="0" dirty="0" smtClean="0"/>
              <a:t>in the </a:t>
            </a:r>
            <a:r>
              <a:rPr lang="en-US" baseline="0" dirty="0" smtClean="0"/>
              <a:t>jurisdiction (that is a site). Yet this law </a:t>
            </a:r>
            <a:r>
              <a:rPr lang="en-US" baseline="0" dirty="0" smtClean="0"/>
              <a:t>has now been updated. ICO can enhance computer reasoning for these </a:t>
            </a:r>
            <a:r>
              <a:rPr lang="en-US" baseline="0" dirty="0" smtClean="0"/>
              <a:t>changes in regulation. Our representation includes the class ‘stasis </a:t>
            </a:r>
            <a:r>
              <a:rPr lang="en-US" baseline="0" dirty="0" smtClean="0"/>
              <a:t>of </a:t>
            </a:r>
            <a:r>
              <a:rPr lang="en-US" baseline="0" dirty="0" smtClean="0"/>
              <a:t>regulation’, </a:t>
            </a:r>
            <a:r>
              <a:rPr lang="en-US" baseline="0" dirty="0" smtClean="0"/>
              <a:t>functionally provides a way to index </a:t>
            </a:r>
            <a:r>
              <a:rPr lang="en-US" baseline="0" dirty="0" smtClean="0"/>
              <a:t>permission roles and documents to the time and place these </a:t>
            </a:r>
            <a:r>
              <a:rPr lang="en-US" baseline="0" dirty="0" smtClean="0"/>
              <a:t>regulations are in force</a:t>
            </a:r>
            <a:r>
              <a:rPr lang="en-US" baseline="0" dirty="0" smtClean="0"/>
              <a:t>. This is helpful for querying what regulations are or were in force for a biospecimen not only when it was collected, but also over time as compliance standards change. The Common Rule Ontology (or CRO) represented the regulations and roles described by the Common Rule; CRO is no longer a separate ontology, but is now fully included into ICO and aligned with our design pattern.</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15</a:t>
            </a:fld>
            <a:endParaRPr lang="en-US"/>
          </a:p>
        </p:txBody>
      </p:sp>
    </p:spTree>
    <p:extLst>
      <p:ext uri="{BB962C8B-B14F-4D97-AF65-F5344CB8AC3E}">
        <p14:creationId xmlns:p14="http://schemas.microsoft.com/office/powerpoint/2010/main" val="3226391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a brief e</a:t>
            </a:r>
            <a:r>
              <a:rPr lang="en-US" dirty="0" smtClean="0"/>
              <a:t>valuation</a:t>
            </a:r>
            <a:r>
              <a:rPr lang="en-US" baseline="0" dirty="0" smtClean="0"/>
              <a:t> of our </a:t>
            </a:r>
            <a:r>
              <a:rPr lang="en-US" baseline="0" dirty="0" smtClean="0"/>
              <a:t>progress</a:t>
            </a:r>
            <a:r>
              <a:rPr lang="en-US" baseline="0" dirty="0" smtClean="0"/>
              <a:t>.</a:t>
            </a:r>
            <a:r>
              <a:rPr lang="en-US" dirty="0" smtClean="0"/>
              <a:t> </a:t>
            </a:r>
            <a:r>
              <a:rPr lang="en-US" dirty="0" smtClean="0"/>
              <a:t>The result is that we imported and extended our representation</a:t>
            </a:r>
            <a:r>
              <a:rPr lang="en-US" baseline="0" dirty="0" smtClean="0"/>
              <a:t> dramatically</a:t>
            </a:r>
            <a:r>
              <a:rPr lang="en-US" baseline="0" dirty="0" smtClean="0"/>
              <a:t>. This shows how we deprecated or revised ICO classes and CRO classes and then merged.</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16</a:t>
            </a:fld>
            <a:endParaRPr lang="en-US"/>
          </a:p>
        </p:txBody>
      </p:sp>
    </p:spTree>
    <p:extLst>
      <p:ext uri="{BB962C8B-B14F-4D97-AF65-F5344CB8AC3E}">
        <p14:creationId xmlns:p14="http://schemas.microsoft.com/office/powerpoint/2010/main" val="23535050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say what’s on there.</a:t>
            </a:r>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17</a:t>
            </a:fld>
            <a:endParaRPr lang="en-US"/>
          </a:p>
        </p:txBody>
      </p:sp>
    </p:spTree>
    <p:extLst>
      <p:ext uri="{BB962C8B-B14F-4D97-AF65-F5344CB8AC3E}">
        <p14:creationId xmlns:p14="http://schemas.microsoft.com/office/powerpoint/2010/main" val="3936000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FA16CB-AEBE-4616-A0C2-923B64A8254D}" type="slidenum">
              <a:rPr lang="en-US" smtClean="0"/>
              <a:pPr/>
              <a:t>18</a:t>
            </a:fld>
            <a:endParaRPr lang="en-US"/>
          </a:p>
        </p:txBody>
      </p:sp>
    </p:spTree>
    <p:extLst>
      <p:ext uri="{BB962C8B-B14F-4D97-AF65-F5344CB8AC3E}">
        <p14:creationId xmlns:p14="http://schemas.microsoft.com/office/powerpoint/2010/main" val="29340958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bg>
      <p:bgPr>
        <a:solidFill>
          <a:schemeClr val="bg1">
            <a:lumMod val="85000"/>
          </a:schemeClr>
        </a:solidFill>
        <a:effectLst/>
      </p:bgPr>
    </p:bg>
    <p:spTree>
      <p:nvGrpSpPr>
        <p:cNvPr id="1" name=""/>
        <p:cNvGrpSpPr/>
        <p:nvPr/>
      </p:nvGrpSpPr>
      <p:grpSpPr>
        <a:xfrm>
          <a:off x="0" y="0"/>
          <a:ext cx="0" cy="0"/>
          <a:chOff x="0" y="0"/>
          <a:chExt cx="0" cy="0"/>
        </a:xfrm>
      </p:grpSpPr>
      <p:pic>
        <p:nvPicPr>
          <p:cNvPr id="7" name="Picture 6" descr="presenter version.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075" name="Rectangle 3"/>
          <p:cNvSpPr>
            <a:spLocks noGrp="1" noChangeArrowheads="1"/>
          </p:cNvSpPr>
          <p:nvPr>
            <p:ph type="subTitle" idx="1" hasCustomPrompt="1"/>
          </p:nvPr>
        </p:nvSpPr>
        <p:spPr>
          <a:xfrm>
            <a:off x="552920" y="2382518"/>
            <a:ext cx="3955994" cy="872034"/>
          </a:xfrm>
        </p:spPr>
        <p:txBody>
          <a:bodyPr wrap="square" bIns="0" anchor="t">
            <a:spAutoFit/>
          </a:bodyPr>
          <a:lstStyle>
            <a:lvl1pPr marL="0" indent="0" algn="l">
              <a:spcBef>
                <a:spcPts val="400"/>
              </a:spcBef>
              <a:buFontTx/>
              <a:buNone/>
              <a:defRPr sz="1800" b="1">
                <a:solidFill>
                  <a:schemeClr val="tx1"/>
                </a:solidFill>
                <a:latin typeface="Arial"/>
                <a:cs typeface="Arial"/>
              </a:defRPr>
            </a:lvl1pPr>
            <a:lvl2pPr marL="0" indent="0">
              <a:spcBef>
                <a:spcPts val="400"/>
              </a:spcBef>
              <a:buNone/>
              <a:defRPr sz="1600" baseline="0"/>
            </a:lvl2pPr>
          </a:lstStyle>
          <a:p>
            <a:r>
              <a:rPr lang="en-US" dirty="0"/>
              <a:t>Speaker</a:t>
            </a:r>
          </a:p>
          <a:p>
            <a:pPr lvl="1"/>
            <a:r>
              <a:rPr lang="en-US" dirty="0"/>
              <a:t>Institution</a:t>
            </a:r>
          </a:p>
          <a:p>
            <a:pPr lvl="1"/>
            <a:r>
              <a:rPr lang="en-US" dirty="0"/>
              <a:t>Twitter: #AMIA2017</a:t>
            </a:r>
          </a:p>
        </p:txBody>
      </p:sp>
      <p:sp>
        <p:nvSpPr>
          <p:cNvPr id="3" name="Text Placeholder 2"/>
          <p:cNvSpPr>
            <a:spLocks noGrp="1"/>
          </p:cNvSpPr>
          <p:nvPr>
            <p:ph type="body" sz="quarter" idx="10" hasCustomPrompt="1"/>
          </p:nvPr>
        </p:nvSpPr>
        <p:spPr>
          <a:xfrm>
            <a:off x="553589" y="1025725"/>
            <a:ext cx="5929707" cy="1112108"/>
          </a:xfrm>
        </p:spPr>
        <p:txBody>
          <a:bodyPr anchor="b"/>
          <a:lstStyle>
            <a:lvl1pPr>
              <a:lnSpc>
                <a:spcPct val="90000"/>
              </a:lnSpc>
              <a:spcBef>
                <a:spcPts val="400"/>
              </a:spcBef>
              <a:defRPr sz="2800" b="1">
                <a:solidFill>
                  <a:schemeClr val="accent1"/>
                </a:solidFill>
                <a:latin typeface="+mj-lt"/>
                <a:cs typeface="Roboto Regular"/>
              </a:defRPr>
            </a:lvl1pPr>
            <a:lvl2pPr marL="0" indent="0">
              <a:spcBef>
                <a:spcPts val="400"/>
              </a:spcBef>
              <a:buNone/>
              <a:defRPr sz="1600" b="0" baseline="0">
                <a:solidFill>
                  <a:schemeClr val="accent2">
                    <a:lumMod val="75000"/>
                  </a:schemeClr>
                </a:solidFill>
                <a:latin typeface="+mj-lt"/>
                <a:cs typeface="Roboto Light"/>
              </a:defRPr>
            </a:lvl2pPr>
          </a:lstStyle>
          <a:p>
            <a:pPr lvl="0"/>
            <a:r>
              <a:rPr lang="en-US" dirty="0"/>
              <a:t>Title</a:t>
            </a:r>
          </a:p>
          <a:p>
            <a:pPr lvl="1"/>
            <a:r>
              <a:rPr lang="en-US" dirty="0"/>
              <a:t>Session Number</a:t>
            </a:r>
          </a:p>
          <a:p>
            <a:pPr lvl="1"/>
            <a:r>
              <a:rPr lang="en-US" dirty="0"/>
              <a:t>Presentation Title</a:t>
            </a:r>
          </a:p>
        </p:txBody>
      </p:sp>
      <p:pic>
        <p:nvPicPr>
          <p:cNvPr id="5" name="Picture 4" descr="amia-logo_color.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56054" y="343244"/>
            <a:ext cx="1948704" cy="494270"/>
          </a:xfrm>
          <a:prstGeom prst="rect">
            <a:avLst/>
          </a:prstGeom>
        </p:spPr>
      </p:pic>
    </p:spTree>
    <p:extLst>
      <p:ext uri="{BB962C8B-B14F-4D97-AF65-F5344CB8AC3E}">
        <p14:creationId xmlns:p14="http://schemas.microsoft.com/office/powerpoint/2010/main" val="3427113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1">
            <a:lumMod val="85000"/>
          </a:schemeClr>
        </a:solidFill>
        <a:effectLst/>
      </p:bgPr>
    </p:bg>
    <p:spTree>
      <p:nvGrpSpPr>
        <p:cNvPr id="1" name=""/>
        <p:cNvGrpSpPr/>
        <p:nvPr/>
      </p:nvGrpSpPr>
      <p:grpSpPr>
        <a:xfrm>
          <a:off x="0" y="0"/>
          <a:ext cx="0" cy="0"/>
          <a:chOff x="0" y="0"/>
          <a:chExt cx="0" cy="0"/>
        </a:xfrm>
      </p:grpSpPr>
      <p:pic>
        <p:nvPicPr>
          <p:cNvPr id="6" name="Picture 5" descr="presenter version2.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Text Placeholder 2"/>
          <p:cNvSpPr>
            <a:spLocks noGrp="1"/>
          </p:cNvSpPr>
          <p:nvPr>
            <p:ph type="body" sz="quarter" idx="10" hasCustomPrompt="1"/>
          </p:nvPr>
        </p:nvSpPr>
        <p:spPr>
          <a:xfrm>
            <a:off x="2787650" y="1259360"/>
            <a:ext cx="3566642" cy="1112108"/>
          </a:xfrm>
        </p:spPr>
        <p:txBody>
          <a:bodyPr anchor="t"/>
          <a:lstStyle>
            <a:lvl1pPr algn="ctr">
              <a:lnSpc>
                <a:spcPct val="90000"/>
              </a:lnSpc>
              <a:spcBef>
                <a:spcPts val="1000"/>
              </a:spcBef>
              <a:defRPr sz="4000" b="1">
                <a:solidFill>
                  <a:schemeClr val="accent1"/>
                </a:solidFill>
                <a:latin typeface="+mj-lt"/>
                <a:cs typeface="Roboto Regular"/>
              </a:defRPr>
            </a:lvl1pPr>
            <a:lvl2pPr marL="0" indent="0" algn="ctr">
              <a:spcBef>
                <a:spcPts val="1000"/>
              </a:spcBef>
              <a:buNone/>
              <a:defRPr sz="2400" b="0">
                <a:solidFill>
                  <a:schemeClr val="accent2">
                    <a:lumMod val="75000"/>
                  </a:schemeClr>
                </a:solidFill>
                <a:latin typeface="+mj-lt"/>
                <a:cs typeface="Roboto Light"/>
              </a:defRPr>
            </a:lvl2pPr>
          </a:lstStyle>
          <a:p>
            <a:pPr lvl="0"/>
            <a:r>
              <a:rPr lang="en-US" dirty="0"/>
              <a:t>Title</a:t>
            </a:r>
          </a:p>
          <a:p>
            <a:pPr lvl="1"/>
            <a:r>
              <a:rPr lang="en-US" dirty="0"/>
              <a:t>Subtitle</a:t>
            </a:r>
          </a:p>
        </p:txBody>
      </p:sp>
      <p:pic>
        <p:nvPicPr>
          <p:cNvPr id="7" name="Picture 6" descr="amia-logo_color.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475838" y="384420"/>
            <a:ext cx="1132702" cy="287299"/>
          </a:xfrm>
          <a:prstGeom prst="rect">
            <a:avLst/>
          </a:prstGeom>
        </p:spPr>
      </p:pic>
    </p:spTree>
    <p:extLst>
      <p:ext uri="{BB962C8B-B14F-4D97-AF65-F5344CB8AC3E}">
        <p14:creationId xmlns:p14="http://schemas.microsoft.com/office/powerpoint/2010/main" val="817310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7" name="Title 26"/>
          <p:cNvSpPr>
            <a:spLocks noGrp="1"/>
          </p:cNvSpPr>
          <p:nvPr>
            <p:ph type="title"/>
          </p:nvPr>
        </p:nvSpPr>
        <p:spPr>
          <a:xfrm>
            <a:off x="547730" y="389211"/>
            <a:ext cx="6783946" cy="333425"/>
          </a:xfrm>
        </p:spPr>
        <p:txBody>
          <a:bodyPr/>
          <a:lstStyle/>
          <a:p>
            <a:r>
              <a:rPr lang="en-US" dirty="0"/>
              <a:t>Click to edit Master title style</a:t>
            </a:r>
          </a:p>
        </p:txBody>
      </p:sp>
      <p:sp>
        <p:nvSpPr>
          <p:cNvPr id="3" name="Content Placeholder 2"/>
          <p:cNvSpPr>
            <a:spLocks noGrp="1"/>
          </p:cNvSpPr>
          <p:nvPr>
            <p:ph sz="quarter" idx="12"/>
          </p:nvPr>
        </p:nvSpPr>
        <p:spPr>
          <a:xfrm>
            <a:off x="547077" y="939255"/>
            <a:ext cx="8056358" cy="3570961"/>
          </a:xfrm>
        </p:spPr>
        <p:txBody>
          <a:bodyPr/>
          <a:lstStyle>
            <a:lvl1pPr>
              <a:spcBef>
                <a:spcPts val="1200"/>
              </a:spcBef>
              <a:defRPr/>
            </a:lvl1pPr>
            <a:lvl2pPr>
              <a:spcBef>
                <a:spcPts val="600"/>
              </a:spcBef>
              <a:defRPr>
                <a:latin typeface="+mn-lt"/>
              </a:defRPr>
            </a:lvl2pPr>
            <a:lvl3pPr>
              <a:spcBef>
                <a:spcPts val="600"/>
              </a:spcBef>
              <a:defRPr>
                <a:latin typeface="+mn-lt"/>
              </a:defRPr>
            </a:lvl3pPr>
            <a:lvl4pPr>
              <a:spcBef>
                <a:spcPts val="600"/>
              </a:spcBef>
              <a:defRPr>
                <a:latin typeface="+mn-lt"/>
              </a:defRPr>
            </a:lvl4pPr>
            <a:lvl5pPr>
              <a:spcBef>
                <a:spcPts val="600"/>
              </a:spcBef>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6"/>
          <p:cNvSpPr>
            <a:spLocks noGrp="1" noChangeArrowheads="1"/>
          </p:cNvSpPr>
          <p:nvPr>
            <p:ph type="sldNum" sz="quarter" idx="4"/>
          </p:nvPr>
        </p:nvSpPr>
        <p:spPr bwMode="auto">
          <a:xfrm>
            <a:off x="6695891" y="4870067"/>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10"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spTree>
    <p:extLst>
      <p:ext uri="{BB962C8B-B14F-4D97-AF65-F5344CB8AC3E}">
        <p14:creationId xmlns:p14="http://schemas.microsoft.com/office/powerpoint/2010/main" val="1978004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7077" y="389210"/>
            <a:ext cx="6784599" cy="333425"/>
          </a:xfrm>
        </p:spPr>
        <p:txBody>
          <a:bodyPr/>
          <a:lstStyle/>
          <a:p>
            <a:r>
              <a:rPr lang="en-US" dirty="0"/>
              <a:t>Click to edit Master title style</a:t>
            </a:r>
          </a:p>
        </p:txBody>
      </p:sp>
      <p:sp>
        <p:nvSpPr>
          <p:cNvPr id="3" name="Rectangle 6"/>
          <p:cNvSpPr>
            <a:spLocks noGrp="1" noChangeArrowheads="1"/>
          </p:cNvSpPr>
          <p:nvPr>
            <p:ph type="sldNum" sz="quarter" idx="4"/>
          </p:nvPr>
        </p:nvSpPr>
        <p:spPr bwMode="auto">
          <a:xfrm>
            <a:off x="6695891" y="4870067"/>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4"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spTree>
    <p:extLst>
      <p:ext uri="{BB962C8B-B14F-4D97-AF65-F5344CB8AC3E}">
        <p14:creationId xmlns:p14="http://schemas.microsoft.com/office/powerpoint/2010/main" val="148528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6143" y="382695"/>
            <a:ext cx="6785533" cy="333425"/>
          </a:xfrm>
        </p:spPr>
        <p:txBody>
          <a:bodyPr/>
          <a:lstStyle/>
          <a:p>
            <a:r>
              <a:rPr lang="en-US" dirty="0"/>
              <a:t>Click to edit Master title style</a:t>
            </a:r>
          </a:p>
        </p:txBody>
      </p:sp>
      <p:sp>
        <p:nvSpPr>
          <p:cNvPr id="8" name="Content Placeholder 7"/>
          <p:cNvSpPr>
            <a:spLocks noGrp="1"/>
          </p:cNvSpPr>
          <p:nvPr>
            <p:ph sz="quarter" idx="12"/>
          </p:nvPr>
        </p:nvSpPr>
        <p:spPr>
          <a:xfrm>
            <a:off x="547079" y="945768"/>
            <a:ext cx="3924339" cy="3564448"/>
          </a:xfrm>
        </p:spPr>
        <p:txBody>
          <a:bodyPr/>
          <a:lstStyle>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3"/>
          </p:nvPr>
        </p:nvSpPr>
        <p:spPr>
          <a:xfrm>
            <a:off x="4643591" y="945768"/>
            <a:ext cx="3924339" cy="3564448"/>
          </a:xfrm>
        </p:spPr>
        <p:txBody>
          <a:bodyPr/>
          <a:lstStyle>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noChangeArrowheads="1"/>
          </p:cNvSpPr>
          <p:nvPr>
            <p:ph type="sldNum" sz="quarter" idx="4"/>
          </p:nvPr>
        </p:nvSpPr>
        <p:spPr bwMode="auto">
          <a:xfrm>
            <a:off x="6695891" y="4870067"/>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11"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spTree>
    <p:extLst>
      <p:ext uri="{BB962C8B-B14F-4D97-AF65-F5344CB8AC3E}">
        <p14:creationId xmlns:p14="http://schemas.microsoft.com/office/powerpoint/2010/main" val="182474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5" name="Rectangle 24"/>
          <p:cNvSpPr/>
          <p:nvPr userDrawn="1"/>
        </p:nvSpPr>
        <p:spPr>
          <a:xfrm>
            <a:off x="0" y="0"/>
            <a:ext cx="9144000" cy="5143500"/>
          </a:xfrm>
          <a:prstGeom prst="rect">
            <a:avLst/>
          </a:prstGeom>
          <a:solidFill>
            <a:schemeClr val="bg1"/>
          </a:solidFill>
          <a:ln>
            <a:noFill/>
          </a:ln>
          <a:effectLst/>
          <a:scene3d>
            <a:camera prst="orthographicFront">
              <a:rot lat="0" lon="0" rev="0"/>
            </a:camera>
            <a:lightRig rig="threePt" dir="t">
              <a:rot lat="0" lon="0" rev="1200000"/>
            </a:lightRig>
          </a:scene3d>
          <a:sp3d/>
        </p:spPr>
        <p:style>
          <a:lnRef idx="0">
            <a:schemeClr val="lt1">
              <a:hueOff val="0"/>
              <a:satOff val="0"/>
              <a:lumOff val="0"/>
              <a:alphaOff val="0"/>
            </a:schemeClr>
          </a:lnRef>
          <a:fillRef idx="3">
            <a:scrgbClr r="0" g="0" b="0"/>
          </a:fillRef>
          <a:effectRef idx="3">
            <a:scrgbClr r="0" g="0" b="0"/>
          </a:effectRef>
          <a:fontRef idx="minor">
            <a:schemeClr val="lt1"/>
          </a:fontRef>
        </p:style>
        <p:txBody>
          <a:bodyPr lIns="91440" tIns="91440" bIns="91440" rtlCol="0" anchor="t"/>
          <a:lstStyle/>
          <a:p>
            <a:pPr algn="ctr"/>
            <a:endParaRPr lang="en-US" sz="1200" dirty="0" err="1">
              <a:solidFill>
                <a:schemeClr val="bg1"/>
              </a:solidFill>
              <a:latin typeface="Roboto Regular"/>
              <a:cs typeface="Roboto Regular"/>
            </a:endParaRPr>
          </a:p>
        </p:txBody>
      </p:sp>
      <p:sp>
        <p:nvSpPr>
          <p:cNvPr id="5" name="Rectangle 4"/>
          <p:cNvSpPr/>
          <p:nvPr userDrawn="1"/>
        </p:nvSpPr>
        <p:spPr>
          <a:xfrm>
            <a:off x="5260718" y="0"/>
            <a:ext cx="3883282" cy="5143500"/>
          </a:xfrm>
          <a:prstGeom prst="rect">
            <a:avLst/>
          </a:prstGeom>
          <a:solidFill>
            <a:schemeClr val="accent2"/>
          </a:solidFill>
          <a:ln>
            <a:noFill/>
          </a:ln>
          <a:effectLst/>
          <a:scene3d>
            <a:camera prst="orthographicFront">
              <a:rot lat="0" lon="0" rev="0"/>
            </a:camera>
            <a:lightRig rig="threePt" dir="t">
              <a:rot lat="0" lon="0" rev="1200000"/>
            </a:lightRig>
          </a:scene3d>
          <a:sp3d/>
        </p:spPr>
        <p:style>
          <a:lnRef idx="0">
            <a:schemeClr val="lt1">
              <a:hueOff val="0"/>
              <a:satOff val="0"/>
              <a:lumOff val="0"/>
              <a:alphaOff val="0"/>
            </a:schemeClr>
          </a:lnRef>
          <a:fillRef idx="3">
            <a:scrgbClr r="0" g="0" b="0"/>
          </a:fillRef>
          <a:effectRef idx="3">
            <a:scrgbClr r="0" g="0" b="0"/>
          </a:effectRef>
          <a:fontRef idx="minor">
            <a:schemeClr val="lt1"/>
          </a:fontRef>
        </p:style>
        <p:txBody>
          <a:bodyPr lIns="91440" tIns="91440" bIns="91440" rtlCol="0" anchor="t"/>
          <a:lstStyle/>
          <a:p>
            <a:pPr algn="ctr"/>
            <a:endParaRPr lang="en-US" sz="1200" dirty="0" err="1">
              <a:solidFill>
                <a:srgbClr val="FFFFFF"/>
              </a:solidFill>
              <a:latin typeface="Roboto Regular"/>
              <a:cs typeface="Roboto Regular"/>
            </a:endParaRPr>
          </a:p>
        </p:txBody>
      </p:sp>
      <p:pic>
        <p:nvPicPr>
          <p:cNvPr id="24" name="Picture 23" descr="speaker.pn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144000" cy="2259542"/>
          </a:xfrm>
          <a:prstGeom prst="rect">
            <a:avLst/>
          </a:prstGeom>
        </p:spPr>
      </p:pic>
      <p:sp>
        <p:nvSpPr>
          <p:cNvPr id="2" name="Title 1"/>
          <p:cNvSpPr>
            <a:spLocks noGrp="1"/>
          </p:cNvSpPr>
          <p:nvPr>
            <p:ph type="title"/>
          </p:nvPr>
        </p:nvSpPr>
        <p:spPr>
          <a:xfrm>
            <a:off x="547081" y="2751431"/>
            <a:ext cx="4234470" cy="307777"/>
          </a:xfrm>
        </p:spPr>
        <p:txBody>
          <a:bodyPr anchor="ctr"/>
          <a:lstStyle>
            <a:lvl1pPr>
              <a:defRPr sz="2400"/>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42C32FFB-F9AE-46F0-A233-A2E628258990}" type="slidenum">
              <a:rPr lang="en-US" smtClean="0"/>
              <a:pPr/>
              <a:t>‹#›</a:t>
            </a:fld>
            <a:endParaRPr lang="en-US" sz="1000"/>
          </a:p>
        </p:txBody>
      </p:sp>
      <p:sp>
        <p:nvSpPr>
          <p:cNvPr id="4" name="Footer Placeholder 3"/>
          <p:cNvSpPr>
            <a:spLocks noGrp="1"/>
          </p:cNvSpPr>
          <p:nvPr>
            <p:ph type="ftr" sz="quarter" idx="11"/>
          </p:nvPr>
        </p:nvSpPr>
        <p:spPr>
          <a:xfrm>
            <a:off x="546139" y="4870450"/>
            <a:ext cx="4235411" cy="103201"/>
          </a:xfrm>
        </p:spPr>
        <p:txBody>
          <a:bodyPr/>
          <a:lstStyle>
            <a:lvl1pPr>
              <a:defRPr>
                <a:solidFill>
                  <a:schemeClr val="accent2"/>
                </a:solidFill>
              </a:defRPr>
            </a:lvl1pPr>
          </a:lstStyle>
          <a:p>
            <a:r>
              <a:rPr lang="en-US"/>
              <a:t>AMIA 2019 Annual Symposium  |   amia.org</a:t>
            </a:r>
            <a:endParaRPr lang="en-US" dirty="0"/>
          </a:p>
        </p:txBody>
      </p:sp>
      <p:sp>
        <p:nvSpPr>
          <p:cNvPr id="7" name="Text Placeholder 6"/>
          <p:cNvSpPr>
            <a:spLocks noGrp="1"/>
          </p:cNvSpPr>
          <p:nvPr>
            <p:ph type="body" sz="quarter" idx="12"/>
          </p:nvPr>
        </p:nvSpPr>
        <p:spPr>
          <a:xfrm>
            <a:off x="546100" y="3063876"/>
            <a:ext cx="4237011" cy="370418"/>
          </a:xfrm>
        </p:spPr>
        <p:txBody>
          <a:bodyPr anchor="ctr"/>
          <a:lstStyle>
            <a:lvl1pPr>
              <a:defRPr sz="1800"/>
            </a:lvl1pPr>
          </a:lstStyle>
          <a:p>
            <a:pPr lvl="0"/>
            <a:r>
              <a:rPr lang="en-US" dirty="0"/>
              <a:t>Click to edit Master text styles</a:t>
            </a:r>
          </a:p>
        </p:txBody>
      </p:sp>
      <p:sp>
        <p:nvSpPr>
          <p:cNvPr id="9" name="Text Placeholder 8"/>
          <p:cNvSpPr>
            <a:spLocks noGrp="1"/>
          </p:cNvSpPr>
          <p:nvPr>
            <p:ph type="body" sz="quarter" idx="13" hasCustomPrompt="1"/>
          </p:nvPr>
        </p:nvSpPr>
        <p:spPr>
          <a:xfrm>
            <a:off x="546100" y="3437182"/>
            <a:ext cx="4237011" cy="304028"/>
          </a:xfrm>
        </p:spPr>
        <p:txBody>
          <a:bodyPr anchor="ctr"/>
          <a:lstStyle>
            <a:lvl1pPr algn="l">
              <a:defRPr sz="1200">
                <a:solidFill>
                  <a:schemeClr val="accent2"/>
                </a:solidFill>
              </a:defRPr>
            </a:lvl1pPr>
          </a:lstStyle>
          <a:p>
            <a:pPr lvl="0"/>
            <a:r>
              <a:rPr lang="en-US" dirty="0"/>
              <a:t>CLICK TO EDIT MASTER TEXT STYLES</a:t>
            </a:r>
          </a:p>
        </p:txBody>
      </p:sp>
      <p:sp>
        <p:nvSpPr>
          <p:cNvPr id="11" name="Text Placeholder 10"/>
          <p:cNvSpPr>
            <a:spLocks noGrp="1"/>
          </p:cNvSpPr>
          <p:nvPr>
            <p:ph type="body" sz="quarter" idx="14"/>
          </p:nvPr>
        </p:nvSpPr>
        <p:spPr>
          <a:xfrm>
            <a:off x="546100" y="4026672"/>
            <a:ext cx="4237011" cy="311150"/>
          </a:xfrm>
        </p:spPr>
        <p:txBody>
          <a:bodyPr anchor="ctr"/>
          <a:lstStyle>
            <a:lvl1pPr>
              <a:defRPr sz="1200" b="1">
                <a:solidFill>
                  <a:schemeClr val="accent1"/>
                </a:solidFill>
              </a:defRPr>
            </a:lvl1pPr>
          </a:lstStyle>
          <a:p>
            <a:pPr lvl="0"/>
            <a:r>
              <a:rPr lang="en-US" dirty="0"/>
              <a:t>Click to edit Master text styles</a:t>
            </a:r>
          </a:p>
        </p:txBody>
      </p:sp>
      <p:pic>
        <p:nvPicPr>
          <p:cNvPr id="12" name="Picture 11" descr="amia-logo_color.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614872" y="1848414"/>
            <a:ext cx="1727044" cy="438048"/>
          </a:xfrm>
          <a:prstGeom prst="rect">
            <a:avLst/>
          </a:prstGeom>
        </p:spPr>
      </p:pic>
      <p:pic>
        <p:nvPicPr>
          <p:cNvPr id="6" name="Picture 5" descr="fb.png"/>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654880" y="2572358"/>
            <a:ext cx="90084" cy="173533"/>
          </a:xfrm>
          <a:prstGeom prst="rect">
            <a:avLst/>
          </a:prstGeom>
        </p:spPr>
      </p:pic>
      <p:sp>
        <p:nvSpPr>
          <p:cNvPr id="8" name="Rectangle 7"/>
          <p:cNvSpPr/>
          <p:nvPr userDrawn="1"/>
        </p:nvSpPr>
        <p:spPr>
          <a:xfrm>
            <a:off x="5888741" y="2516174"/>
            <a:ext cx="2028761" cy="1369606"/>
          </a:xfrm>
          <a:prstGeom prst="rect">
            <a:avLst/>
          </a:prstGeom>
        </p:spPr>
        <p:txBody>
          <a:bodyPr wrap="none" lIns="0" tIns="0" rIns="0" bIns="0">
            <a:spAutoFit/>
          </a:bodyPr>
          <a:lstStyle/>
          <a:p>
            <a:pPr marL="0" marR="0" indent="0" algn="l" defTabSz="914400" rtl="0" eaLnBrk="1" fontAlgn="base" latinLnBrk="0" hangingPunct="1">
              <a:lnSpc>
                <a:spcPct val="100000"/>
              </a:lnSpc>
              <a:spcBef>
                <a:spcPts val="1000"/>
              </a:spcBef>
              <a:spcAft>
                <a:spcPct val="0"/>
              </a:spcAft>
              <a:buClrTx/>
              <a:buSzTx/>
              <a:buFontTx/>
              <a:buNone/>
              <a:tabLst/>
              <a:defRPr/>
            </a:pPr>
            <a:r>
              <a:rPr lang="en-US" sz="1600" b="0" dirty="0">
                <a:solidFill>
                  <a:schemeClr val="tx1"/>
                </a:solidFill>
                <a:latin typeface="+mn-lt"/>
              </a:rPr>
              <a:t>@</a:t>
            </a:r>
            <a:r>
              <a:rPr lang="en-US" sz="1600" b="0" dirty="0" err="1">
                <a:solidFill>
                  <a:schemeClr val="tx1"/>
                </a:solidFill>
                <a:latin typeface="+mn-lt"/>
              </a:rPr>
              <a:t>AMIAInformatics</a:t>
            </a:r>
            <a:endParaRPr lang="en-US" sz="1600" b="0" dirty="0">
              <a:solidFill>
                <a:schemeClr val="tx1"/>
              </a:solidFill>
              <a:latin typeface="+mn-lt"/>
              <a:cs typeface="Roboto Regular"/>
            </a:endParaRPr>
          </a:p>
          <a:p>
            <a:pPr>
              <a:spcBef>
                <a:spcPts val="1000"/>
              </a:spcBef>
            </a:pPr>
            <a:r>
              <a:rPr lang="en-US" sz="1600" b="0" dirty="0">
                <a:solidFill>
                  <a:schemeClr val="tx1"/>
                </a:solidFill>
                <a:latin typeface="+mn-lt"/>
                <a:cs typeface="Roboto Regular"/>
              </a:rPr>
              <a:t>@AMIAinformatics</a:t>
            </a:r>
          </a:p>
          <a:p>
            <a:pPr marL="0" marR="0" indent="0" algn="l" defTabSz="914400" rtl="0" eaLnBrk="1" fontAlgn="base" latinLnBrk="0" hangingPunct="1">
              <a:lnSpc>
                <a:spcPct val="100000"/>
              </a:lnSpc>
              <a:spcBef>
                <a:spcPts val="1000"/>
              </a:spcBef>
              <a:spcAft>
                <a:spcPct val="0"/>
              </a:spcAft>
              <a:buClrTx/>
              <a:buSzTx/>
              <a:buFontTx/>
              <a:buNone/>
              <a:tabLst/>
              <a:defRPr/>
            </a:pPr>
            <a:r>
              <a:rPr lang="en-US" sz="1600" b="0" dirty="0">
                <a:solidFill>
                  <a:schemeClr val="tx1"/>
                </a:solidFill>
                <a:latin typeface="+mn-lt"/>
              </a:rPr>
              <a:t>Official Group of AMIA</a:t>
            </a:r>
          </a:p>
          <a:p>
            <a:pPr marL="0" marR="0" indent="0" algn="l" defTabSz="914400" rtl="0" eaLnBrk="1" fontAlgn="base" latinLnBrk="0" hangingPunct="1">
              <a:lnSpc>
                <a:spcPct val="100000"/>
              </a:lnSpc>
              <a:spcBef>
                <a:spcPts val="1000"/>
              </a:spcBef>
              <a:spcAft>
                <a:spcPct val="0"/>
              </a:spcAft>
              <a:buClrTx/>
              <a:buSzTx/>
              <a:buFontTx/>
              <a:buNone/>
              <a:tabLst/>
              <a:defRPr/>
            </a:pPr>
            <a:r>
              <a:rPr lang="en-US" sz="1600" b="0" dirty="0">
                <a:solidFill>
                  <a:schemeClr val="tx1"/>
                </a:solidFill>
                <a:latin typeface="+mn-lt"/>
              </a:rPr>
              <a:t>@</a:t>
            </a:r>
            <a:r>
              <a:rPr lang="en-US" sz="1600" b="0" dirty="0" err="1">
                <a:solidFill>
                  <a:schemeClr val="tx1"/>
                </a:solidFill>
                <a:latin typeface="+mn-lt"/>
              </a:rPr>
              <a:t>AMIAInformatics</a:t>
            </a:r>
            <a:endParaRPr lang="en-US" sz="1600" b="0" dirty="0">
              <a:solidFill>
                <a:schemeClr val="tx1"/>
              </a:solidFill>
              <a:latin typeface="+mn-lt"/>
            </a:endParaRPr>
          </a:p>
        </p:txBody>
      </p:sp>
      <p:pic>
        <p:nvPicPr>
          <p:cNvPr id="10" name="Picture 9" descr="twitter-xxl.pn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610016" y="2930810"/>
            <a:ext cx="185955" cy="185955"/>
          </a:xfrm>
          <a:prstGeom prst="rect">
            <a:avLst/>
          </a:prstGeom>
        </p:spPr>
      </p:pic>
      <p:pic>
        <p:nvPicPr>
          <p:cNvPr id="18" name="Picture 17" descr="linkedin-512.pn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5624654" y="3292326"/>
            <a:ext cx="150537" cy="150537"/>
          </a:xfrm>
          <a:prstGeom prst="rect">
            <a:avLst/>
          </a:prstGeom>
        </p:spPr>
      </p:pic>
      <p:pic>
        <p:nvPicPr>
          <p:cNvPr id="19" name="Picture 18" descr="youtube-xxl.png"/>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5624654" y="3691046"/>
            <a:ext cx="190499" cy="190499"/>
          </a:xfrm>
          <a:prstGeom prst="rect">
            <a:avLst/>
          </a:prstGeom>
        </p:spPr>
      </p:pic>
      <p:sp>
        <p:nvSpPr>
          <p:cNvPr id="14" name="Rectangle 13"/>
          <p:cNvSpPr/>
          <p:nvPr userDrawn="1"/>
        </p:nvSpPr>
        <p:spPr>
          <a:xfrm>
            <a:off x="5888741" y="4026672"/>
            <a:ext cx="1654299" cy="246221"/>
          </a:xfrm>
          <a:prstGeom prst="rect">
            <a:avLst/>
          </a:prstGeom>
        </p:spPr>
        <p:txBody>
          <a:bodyPr wrap="square" lIns="0" tIns="0" rIns="0" bIns="0">
            <a:spAutoFit/>
          </a:bodyPr>
          <a:lstStyle/>
          <a:p>
            <a:r>
              <a:rPr lang="en-US" sz="1600" b="1" kern="1200" dirty="0">
                <a:solidFill>
                  <a:schemeClr val="accent1"/>
                </a:solidFill>
                <a:latin typeface="+mn-lt"/>
                <a:ea typeface="MS PGothic" pitchFamily="34" charset="-128"/>
                <a:cs typeface="Roboto Regular"/>
              </a:rPr>
              <a:t>#WhyInformatics</a:t>
            </a:r>
            <a:endParaRPr lang="en-US" sz="1600" b="1" dirty="0">
              <a:solidFill>
                <a:schemeClr val="accent1"/>
              </a:solidFill>
              <a:latin typeface="+mn-lt"/>
              <a:cs typeface="Roboto Regular"/>
            </a:endParaRPr>
          </a:p>
        </p:txBody>
      </p:sp>
    </p:spTree>
    <p:extLst>
      <p:ext uri="{BB962C8B-B14F-4D97-AF65-F5344CB8AC3E}">
        <p14:creationId xmlns:p14="http://schemas.microsoft.com/office/powerpoint/2010/main" val="3832498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5" name="Rectangle 24"/>
          <p:cNvSpPr/>
          <p:nvPr userDrawn="1"/>
        </p:nvSpPr>
        <p:spPr>
          <a:xfrm>
            <a:off x="0" y="0"/>
            <a:ext cx="9144000" cy="5143500"/>
          </a:xfrm>
          <a:prstGeom prst="rect">
            <a:avLst/>
          </a:prstGeom>
          <a:solidFill>
            <a:schemeClr val="bg1"/>
          </a:solidFill>
          <a:ln>
            <a:noFill/>
          </a:ln>
          <a:effectLst/>
          <a:scene3d>
            <a:camera prst="orthographicFront">
              <a:rot lat="0" lon="0" rev="0"/>
            </a:camera>
            <a:lightRig rig="threePt" dir="t">
              <a:rot lat="0" lon="0" rev="1200000"/>
            </a:lightRig>
          </a:scene3d>
          <a:sp3d/>
        </p:spPr>
        <p:style>
          <a:lnRef idx="0">
            <a:schemeClr val="lt1">
              <a:hueOff val="0"/>
              <a:satOff val="0"/>
              <a:lumOff val="0"/>
              <a:alphaOff val="0"/>
            </a:schemeClr>
          </a:lnRef>
          <a:fillRef idx="3">
            <a:scrgbClr r="0" g="0" b="0"/>
          </a:fillRef>
          <a:effectRef idx="3">
            <a:scrgbClr r="0" g="0" b="0"/>
          </a:effectRef>
          <a:fontRef idx="minor">
            <a:schemeClr val="lt1"/>
          </a:fontRef>
        </p:style>
        <p:txBody>
          <a:bodyPr lIns="91440" tIns="91440" bIns="91440" rtlCol="0" anchor="t"/>
          <a:lstStyle/>
          <a:p>
            <a:pPr algn="ctr"/>
            <a:endParaRPr lang="en-US" sz="1200" dirty="0" err="1">
              <a:solidFill>
                <a:schemeClr val="bg1"/>
              </a:solidFill>
              <a:latin typeface="Roboto Regular"/>
              <a:cs typeface="Roboto Regular"/>
            </a:endParaRPr>
          </a:p>
        </p:txBody>
      </p:sp>
      <p:sp>
        <p:nvSpPr>
          <p:cNvPr id="5" name="Rectangle 4"/>
          <p:cNvSpPr/>
          <p:nvPr userDrawn="1"/>
        </p:nvSpPr>
        <p:spPr>
          <a:xfrm>
            <a:off x="5260718" y="0"/>
            <a:ext cx="3883282" cy="5143500"/>
          </a:xfrm>
          <a:prstGeom prst="rect">
            <a:avLst/>
          </a:prstGeom>
          <a:solidFill>
            <a:schemeClr val="accent2"/>
          </a:solidFill>
          <a:ln>
            <a:noFill/>
          </a:ln>
          <a:effectLst/>
          <a:scene3d>
            <a:camera prst="orthographicFront">
              <a:rot lat="0" lon="0" rev="0"/>
            </a:camera>
            <a:lightRig rig="threePt" dir="t">
              <a:rot lat="0" lon="0" rev="1200000"/>
            </a:lightRig>
          </a:scene3d>
          <a:sp3d/>
        </p:spPr>
        <p:style>
          <a:lnRef idx="0">
            <a:schemeClr val="lt1">
              <a:hueOff val="0"/>
              <a:satOff val="0"/>
              <a:lumOff val="0"/>
              <a:alphaOff val="0"/>
            </a:schemeClr>
          </a:lnRef>
          <a:fillRef idx="3">
            <a:scrgbClr r="0" g="0" b="0"/>
          </a:fillRef>
          <a:effectRef idx="3">
            <a:scrgbClr r="0" g="0" b="0"/>
          </a:effectRef>
          <a:fontRef idx="minor">
            <a:schemeClr val="lt1"/>
          </a:fontRef>
        </p:style>
        <p:txBody>
          <a:bodyPr lIns="91440" tIns="91440" bIns="91440" rtlCol="0" anchor="t"/>
          <a:lstStyle/>
          <a:p>
            <a:pPr algn="ctr"/>
            <a:endParaRPr lang="en-US" sz="1200" dirty="0" err="1">
              <a:solidFill>
                <a:srgbClr val="FFFFFF"/>
              </a:solidFill>
              <a:latin typeface="Roboto Regular"/>
              <a:cs typeface="Roboto Regular"/>
            </a:endParaRPr>
          </a:p>
        </p:txBody>
      </p:sp>
      <p:pic>
        <p:nvPicPr>
          <p:cNvPr id="24" name="Picture 23" descr="speaker.pn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144000" cy="2259542"/>
          </a:xfrm>
          <a:prstGeom prst="rect">
            <a:avLst/>
          </a:prstGeom>
        </p:spPr>
      </p:pic>
      <p:sp>
        <p:nvSpPr>
          <p:cNvPr id="3" name="Slide Number Placeholder 2"/>
          <p:cNvSpPr>
            <a:spLocks noGrp="1"/>
          </p:cNvSpPr>
          <p:nvPr>
            <p:ph type="sldNum" sz="quarter" idx="10"/>
          </p:nvPr>
        </p:nvSpPr>
        <p:spPr/>
        <p:txBody>
          <a:bodyPr/>
          <a:lstStyle>
            <a:lvl1pPr>
              <a:defRPr>
                <a:solidFill>
                  <a:schemeClr val="bg1"/>
                </a:solidFill>
              </a:defRPr>
            </a:lvl1pPr>
          </a:lstStyle>
          <a:p>
            <a:fld id="{42C32FFB-F9AE-46F0-A233-A2E628258990}" type="slidenum">
              <a:rPr lang="en-US" smtClean="0"/>
              <a:pPr/>
              <a:t>‹#›</a:t>
            </a:fld>
            <a:endParaRPr lang="en-US" sz="1000"/>
          </a:p>
        </p:txBody>
      </p:sp>
      <p:sp>
        <p:nvSpPr>
          <p:cNvPr id="4" name="Footer Placeholder 3"/>
          <p:cNvSpPr>
            <a:spLocks noGrp="1"/>
          </p:cNvSpPr>
          <p:nvPr>
            <p:ph type="ftr" sz="quarter" idx="11"/>
          </p:nvPr>
        </p:nvSpPr>
        <p:spPr>
          <a:xfrm>
            <a:off x="546139" y="4870450"/>
            <a:ext cx="4235411" cy="103201"/>
          </a:xfrm>
        </p:spPr>
        <p:txBody>
          <a:bodyPr/>
          <a:lstStyle>
            <a:lvl1pPr>
              <a:defRPr>
                <a:solidFill>
                  <a:schemeClr val="accent2"/>
                </a:solidFill>
              </a:defRPr>
            </a:lvl1pPr>
          </a:lstStyle>
          <a:p>
            <a:r>
              <a:rPr lang="en-US"/>
              <a:t>AMIA 2019 Annual Symposium  |   amia.org</a:t>
            </a:r>
            <a:endParaRPr lang="en-US" dirty="0"/>
          </a:p>
        </p:txBody>
      </p:sp>
      <p:sp>
        <p:nvSpPr>
          <p:cNvPr id="7" name="Text Placeholder 6"/>
          <p:cNvSpPr>
            <a:spLocks noGrp="1"/>
          </p:cNvSpPr>
          <p:nvPr>
            <p:ph type="body" sz="quarter" idx="12"/>
          </p:nvPr>
        </p:nvSpPr>
        <p:spPr>
          <a:xfrm>
            <a:off x="546100" y="2373497"/>
            <a:ext cx="4237011" cy="2212676"/>
          </a:xfrm>
        </p:spPr>
        <p:txBody>
          <a:bodyPr anchor="ctr"/>
          <a:lstStyle>
            <a:lvl1pPr>
              <a:defRPr sz="1800"/>
            </a:lvl1pPr>
          </a:lstStyle>
          <a:p>
            <a:pPr lvl="0"/>
            <a:r>
              <a:rPr lang="en-US" dirty="0"/>
              <a:t>Click to edit Master text styles</a:t>
            </a:r>
          </a:p>
        </p:txBody>
      </p:sp>
      <p:pic>
        <p:nvPicPr>
          <p:cNvPr id="12" name="Picture 11" descr="amia-logo_color.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614872" y="1848414"/>
            <a:ext cx="1727044" cy="438048"/>
          </a:xfrm>
          <a:prstGeom prst="rect">
            <a:avLst/>
          </a:prstGeom>
        </p:spPr>
      </p:pic>
      <p:pic>
        <p:nvPicPr>
          <p:cNvPr id="6" name="Picture 5" descr="fb.png"/>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654880" y="2572358"/>
            <a:ext cx="90084" cy="173533"/>
          </a:xfrm>
          <a:prstGeom prst="rect">
            <a:avLst/>
          </a:prstGeom>
        </p:spPr>
      </p:pic>
      <p:sp>
        <p:nvSpPr>
          <p:cNvPr id="8" name="Rectangle 7"/>
          <p:cNvSpPr/>
          <p:nvPr userDrawn="1"/>
        </p:nvSpPr>
        <p:spPr>
          <a:xfrm>
            <a:off x="5888741" y="2516174"/>
            <a:ext cx="2028761" cy="1369606"/>
          </a:xfrm>
          <a:prstGeom prst="rect">
            <a:avLst/>
          </a:prstGeom>
        </p:spPr>
        <p:txBody>
          <a:bodyPr wrap="none" lIns="0" tIns="0" rIns="0" bIns="0">
            <a:spAutoFit/>
          </a:bodyPr>
          <a:lstStyle/>
          <a:p>
            <a:pPr marL="0" marR="0" indent="0" algn="l" defTabSz="914400" rtl="0" eaLnBrk="1" fontAlgn="base" latinLnBrk="0" hangingPunct="1">
              <a:lnSpc>
                <a:spcPct val="100000"/>
              </a:lnSpc>
              <a:spcBef>
                <a:spcPts val="1000"/>
              </a:spcBef>
              <a:spcAft>
                <a:spcPct val="0"/>
              </a:spcAft>
              <a:buClrTx/>
              <a:buSzTx/>
              <a:buFontTx/>
              <a:buNone/>
              <a:tabLst/>
              <a:defRPr/>
            </a:pPr>
            <a:r>
              <a:rPr lang="en-US" sz="1600" b="0" dirty="0">
                <a:solidFill>
                  <a:schemeClr val="tx1"/>
                </a:solidFill>
                <a:latin typeface="+mn-lt"/>
              </a:rPr>
              <a:t>@</a:t>
            </a:r>
            <a:r>
              <a:rPr lang="en-US" sz="1600" b="0" dirty="0" err="1">
                <a:solidFill>
                  <a:schemeClr val="tx1"/>
                </a:solidFill>
                <a:latin typeface="+mn-lt"/>
              </a:rPr>
              <a:t>AMIAInformatics</a:t>
            </a:r>
            <a:endParaRPr lang="en-US" sz="1600" b="0" dirty="0">
              <a:solidFill>
                <a:schemeClr val="tx1"/>
              </a:solidFill>
              <a:latin typeface="+mn-lt"/>
              <a:cs typeface="Roboto Regular"/>
            </a:endParaRPr>
          </a:p>
          <a:p>
            <a:pPr>
              <a:spcBef>
                <a:spcPts val="1000"/>
              </a:spcBef>
            </a:pPr>
            <a:r>
              <a:rPr lang="en-US" sz="1600" b="0" dirty="0">
                <a:solidFill>
                  <a:schemeClr val="tx1"/>
                </a:solidFill>
                <a:latin typeface="+mn-lt"/>
                <a:cs typeface="Roboto Regular"/>
              </a:rPr>
              <a:t>@AMIAinformatics</a:t>
            </a:r>
          </a:p>
          <a:p>
            <a:pPr marL="0" marR="0" indent="0" algn="l" defTabSz="914400" rtl="0" eaLnBrk="1" fontAlgn="base" latinLnBrk="0" hangingPunct="1">
              <a:lnSpc>
                <a:spcPct val="100000"/>
              </a:lnSpc>
              <a:spcBef>
                <a:spcPts val="1000"/>
              </a:spcBef>
              <a:spcAft>
                <a:spcPct val="0"/>
              </a:spcAft>
              <a:buClrTx/>
              <a:buSzTx/>
              <a:buFontTx/>
              <a:buNone/>
              <a:tabLst/>
              <a:defRPr/>
            </a:pPr>
            <a:r>
              <a:rPr lang="en-US" sz="1600" b="0" dirty="0">
                <a:solidFill>
                  <a:schemeClr val="tx1"/>
                </a:solidFill>
                <a:latin typeface="+mn-lt"/>
              </a:rPr>
              <a:t>Official Group of AMIA</a:t>
            </a:r>
          </a:p>
          <a:p>
            <a:pPr marL="0" marR="0" indent="0" algn="l" defTabSz="914400" rtl="0" eaLnBrk="1" fontAlgn="base" latinLnBrk="0" hangingPunct="1">
              <a:lnSpc>
                <a:spcPct val="100000"/>
              </a:lnSpc>
              <a:spcBef>
                <a:spcPts val="1000"/>
              </a:spcBef>
              <a:spcAft>
                <a:spcPct val="0"/>
              </a:spcAft>
              <a:buClrTx/>
              <a:buSzTx/>
              <a:buFontTx/>
              <a:buNone/>
              <a:tabLst/>
              <a:defRPr/>
            </a:pPr>
            <a:r>
              <a:rPr lang="en-US" sz="1600" b="0" dirty="0">
                <a:solidFill>
                  <a:schemeClr val="tx1"/>
                </a:solidFill>
                <a:latin typeface="+mn-lt"/>
              </a:rPr>
              <a:t>@</a:t>
            </a:r>
            <a:r>
              <a:rPr lang="en-US" sz="1600" b="0" dirty="0" err="1">
                <a:solidFill>
                  <a:schemeClr val="tx1"/>
                </a:solidFill>
                <a:latin typeface="+mn-lt"/>
              </a:rPr>
              <a:t>AMIAInformatics</a:t>
            </a:r>
            <a:endParaRPr lang="en-US" sz="1600" b="0" dirty="0">
              <a:solidFill>
                <a:schemeClr val="tx1"/>
              </a:solidFill>
              <a:latin typeface="+mn-lt"/>
            </a:endParaRPr>
          </a:p>
        </p:txBody>
      </p:sp>
      <p:pic>
        <p:nvPicPr>
          <p:cNvPr id="10" name="Picture 9" descr="twitter-xxl.pn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610016" y="2930810"/>
            <a:ext cx="185955" cy="185955"/>
          </a:xfrm>
          <a:prstGeom prst="rect">
            <a:avLst/>
          </a:prstGeom>
        </p:spPr>
      </p:pic>
      <p:pic>
        <p:nvPicPr>
          <p:cNvPr id="18" name="Picture 17" descr="linkedin-512.pn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5624654" y="3292326"/>
            <a:ext cx="150537" cy="150537"/>
          </a:xfrm>
          <a:prstGeom prst="rect">
            <a:avLst/>
          </a:prstGeom>
        </p:spPr>
      </p:pic>
      <p:pic>
        <p:nvPicPr>
          <p:cNvPr id="19" name="Picture 18" descr="youtube-xxl.png"/>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5624654" y="3691046"/>
            <a:ext cx="190499" cy="190499"/>
          </a:xfrm>
          <a:prstGeom prst="rect">
            <a:avLst/>
          </a:prstGeom>
        </p:spPr>
      </p:pic>
      <p:sp>
        <p:nvSpPr>
          <p:cNvPr id="14" name="Rectangle 13"/>
          <p:cNvSpPr/>
          <p:nvPr userDrawn="1"/>
        </p:nvSpPr>
        <p:spPr>
          <a:xfrm>
            <a:off x="5888741" y="4026672"/>
            <a:ext cx="1654299" cy="246221"/>
          </a:xfrm>
          <a:prstGeom prst="rect">
            <a:avLst/>
          </a:prstGeom>
        </p:spPr>
        <p:txBody>
          <a:bodyPr wrap="square" lIns="0" tIns="0" rIns="0" bIns="0">
            <a:spAutoFit/>
          </a:bodyPr>
          <a:lstStyle/>
          <a:p>
            <a:r>
              <a:rPr lang="en-US" sz="1600" b="1" kern="1200" dirty="0">
                <a:solidFill>
                  <a:schemeClr val="accent1"/>
                </a:solidFill>
                <a:latin typeface="+mn-lt"/>
                <a:ea typeface="MS PGothic" pitchFamily="34" charset="-128"/>
                <a:cs typeface="Roboto Regular"/>
              </a:rPr>
              <a:t>#WhyInformatics</a:t>
            </a:r>
            <a:endParaRPr lang="en-US" sz="1600" b="1" dirty="0">
              <a:solidFill>
                <a:schemeClr val="accent1"/>
              </a:solidFill>
              <a:latin typeface="+mn-lt"/>
              <a:cs typeface="Roboto Regular"/>
            </a:endParaRPr>
          </a:p>
        </p:txBody>
      </p:sp>
    </p:spTree>
    <p:extLst>
      <p:ext uri="{BB962C8B-B14F-4D97-AF65-F5344CB8AC3E}">
        <p14:creationId xmlns:p14="http://schemas.microsoft.com/office/powerpoint/2010/main" val="2622233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17" name="Slide Number Placeholder 16"/>
          <p:cNvSpPr>
            <a:spLocks noGrp="1"/>
          </p:cNvSpPr>
          <p:nvPr>
            <p:ph type="sldNum" sz="quarter" idx="11"/>
          </p:nvPr>
        </p:nvSpPr>
        <p:spPr/>
        <p:txBody>
          <a:bodyPr/>
          <a:lstStyle/>
          <a:p>
            <a:pPr>
              <a:defRPr/>
            </a:pPr>
            <a:fld id="{8534EF41-5AB4-4F3B-9CB2-71A30C75547E}" type="slidenum">
              <a:rPr lang="en-US" smtClean="0"/>
              <a:pPr>
                <a:defRPr/>
              </a:pPr>
              <a:t>‹#›</a:t>
            </a:fld>
            <a:endParaRPr lang="en-US" dirty="0"/>
          </a:p>
        </p:txBody>
      </p:sp>
      <p:sp>
        <p:nvSpPr>
          <p:cNvPr id="11" name="Content Placeholder 10"/>
          <p:cNvSpPr>
            <a:spLocks noGrp="1"/>
          </p:cNvSpPr>
          <p:nvPr>
            <p:ph sz="quarter" idx="13"/>
          </p:nvPr>
        </p:nvSpPr>
        <p:spPr>
          <a:xfrm>
            <a:off x="457200" y="1442016"/>
            <a:ext cx="3840480" cy="3070384"/>
          </a:xfrm>
        </p:spPr>
        <p:txBody>
          <a:bodyPr/>
          <a:lstStyle>
            <a:lvl1pPr>
              <a:buFont typeface="Arial" pitchFamily="34" charset="0"/>
              <a:buNone/>
              <a:defRPr sz="1500"/>
            </a:lvl1pPr>
            <a:lvl2pPr>
              <a:buFont typeface="Arial" pitchFamily="34" charset="0"/>
              <a:buChar char="■"/>
              <a:defRPr sz="1350"/>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0"/>
          <p:cNvSpPr>
            <a:spLocks noGrp="1"/>
          </p:cNvSpPr>
          <p:nvPr>
            <p:ph sz="quarter" idx="14"/>
          </p:nvPr>
        </p:nvSpPr>
        <p:spPr>
          <a:xfrm>
            <a:off x="4848225" y="1442016"/>
            <a:ext cx="3838574" cy="3070384"/>
          </a:xfrm>
        </p:spPr>
        <p:txBody>
          <a:bodyPr/>
          <a:lstStyle>
            <a:lvl1pPr>
              <a:buFont typeface="Arial" pitchFamily="34" charset="0"/>
              <a:buNone/>
              <a:defRPr sz="1500"/>
            </a:lvl1pPr>
            <a:lvl2pPr>
              <a:defRPr lang="en-US" sz="1350" dirty="0" smtClean="0">
                <a:solidFill>
                  <a:schemeClr val="tx1"/>
                </a:solidFill>
                <a:latin typeface="+mn-lt"/>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dirty="0"/>
              <a:t>Click to edit Master text styles</a:t>
            </a:r>
          </a:p>
          <a:p>
            <a:pPr marL="226314" lvl="1" indent="-226314" algn="l" rtl="0" eaLnBrk="1" fontAlgn="base" hangingPunct="1">
              <a:spcBef>
                <a:spcPts val="450"/>
              </a:spcBef>
              <a:spcAft>
                <a:spcPct val="0"/>
              </a:spcAft>
              <a:buClr>
                <a:schemeClr val="accent4"/>
              </a:buClr>
              <a:buSzPct val="110000"/>
              <a:buFont typeface="Arial" pitchFamily="34" charset="0"/>
              <a:buChar char="■"/>
              <a:tabLst>
                <a:tab pos="226314" algn="l"/>
              </a:tabLst>
            </a:pPr>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9504997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lumMod val="85000"/>
          </a:schemeClr>
        </a:solidFill>
        <a:effectLst/>
      </p:bgPr>
    </p:bg>
    <p:spTree>
      <p:nvGrpSpPr>
        <p:cNvPr id="1" name=""/>
        <p:cNvGrpSpPr/>
        <p:nvPr/>
      </p:nvGrpSpPr>
      <p:grpSpPr>
        <a:xfrm>
          <a:off x="0" y="0"/>
          <a:ext cx="0" cy="0"/>
          <a:chOff x="0" y="0"/>
          <a:chExt cx="0" cy="0"/>
        </a:xfrm>
      </p:grpSpPr>
      <p:pic>
        <p:nvPicPr>
          <p:cNvPr id="2" name="Picture 1" descr="cover slid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50971"/>
          </a:xfrm>
          <a:prstGeom prst="rect">
            <a:avLst/>
          </a:prstGeom>
        </p:spPr>
      </p:pic>
      <p:sp>
        <p:nvSpPr>
          <p:cNvPr id="3075" name="Rectangle 3"/>
          <p:cNvSpPr>
            <a:spLocks noGrp="1" noChangeArrowheads="1"/>
          </p:cNvSpPr>
          <p:nvPr>
            <p:ph type="subTitle" idx="1" hasCustomPrompt="1"/>
          </p:nvPr>
        </p:nvSpPr>
        <p:spPr>
          <a:xfrm>
            <a:off x="552920" y="2643161"/>
            <a:ext cx="3093232" cy="215444"/>
          </a:xfrm>
        </p:spPr>
        <p:txBody>
          <a:bodyPr wrap="square" bIns="0" anchor="t">
            <a:spAutoFit/>
          </a:bodyPr>
          <a:lstStyle>
            <a:lvl1pPr marL="0" indent="0" algn="l">
              <a:buFontTx/>
              <a:buNone/>
              <a:defRPr sz="1400" b="0">
                <a:solidFill>
                  <a:schemeClr val="tx1"/>
                </a:solidFill>
                <a:latin typeface="Roboto Regular"/>
                <a:cs typeface="Roboto Regular"/>
              </a:defRPr>
            </a:lvl1pPr>
          </a:lstStyle>
          <a:p>
            <a:r>
              <a:rPr lang="en-US" dirty="0"/>
              <a:t>Date</a:t>
            </a:r>
          </a:p>
        </p:txBody>
      </p:sp>
      <p:sp>
        <p:nvSpPr>
          <p:cNvPr id="3" name="Text Placeholder 2"/>
          <p:cNvSpPr>
            <a:spLocks noGrp="1"/>
          </p:cNvSpPr>
          <p:nvPr>
            <p:ph type="body" sz="quarter" idx="10" hasCustomPrompt="1"/>
          </p:nvPr>
        </p:nvSpPr>
        <p:spPr>
          <a:xfrm>
            <a:off x="553590" y="1297460"/>
            <a:ext cx="4498952" cy="1112108"/>
          </a:xfrm>
        </p:spPr>
        <p:txBody>
          <a:bodyPr anchor="b"/>
          <a:lstStyle>
            <a:lvl1pPr>
              <a:lnSpc>
                <a:spcPct val="90000"/>
              </a:lnSpc>
              <a:spcBef>
                <a:spcPts val="1000"/>
              </a:spcBef>
              <a:defRPr sz="2800" b="1">
                <a:solidFill>
                  <a:schemeClr val="accent1"/>
                </a:solidFill>
                <a:latin typeface="Roboto Regular"/>
                <a:cs typeface="Roboto Regular"/>
              </a:defRPr>
            </a:lvl1pPr>
            <a:lvl2pPr marL="0" indent="0">
              <a:spcBef>
                <a:spcPts val="1000"/>
              </a:spcBef>
              <a:buNone/>
              <a:defRPr sz="1600" b="0">
                <a:solidFill>
                  <a:schemeClr val="accent2"/>
                </a:solidFill>
                <a:latin typeface="Roboto Light"/>
                <a:cs typeface="Roboto Light"/>
              </a:defRPr>
            </a:lvl2pPr>
          </a:lstStyle>
          <a:p>
            <a:pPr lvl="0"/>
            <a:r>
              <a:rPr lang="en-US" dirty="0"/>
              <a:t>Title</a:t>
            </a:r>
          </a:p>
          <a:p>
            <a:pPr lvl="1"/>
            <a:r>
              <a:rPr lang="en-US" dirty="0"/>
              <a:t>Subtitle</a:t>
            </a:r>
          </a:p>
        </p:txBody>
      </p:sp>
      <p:pic>
        <p:nvPicPr>
          <p:cNvPr id="5" name="Picture 4" descr="amia-logo_color.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56054" y="343244"/>
            <a:ext cx="1948704" cy="494270"/>
          </a:xfrm>
          <a:prstGeom prst="rect">
            <a:avLst/>
          </a:prstGeom>
        </p:spPr>
      </p:pic>
    </p:spTree>
    <p:extLst>
      <p:ext uri="{BB962C8B-B14F-4D97-AF65-F5344CB8AC3E}">
        <p14:creationId xmlns:p14="http://schemas.microsoft.com/office/powerpoint/2010/main" val="3501838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Holding Slide">
    <p:bg>
      <p:bgPr>
        <a:solidFill>
          <a:schemeClr val="bg1">
            <a:lumMod val="85000"/>
          </a:schemeClr>
        </a:solidFill>
        <a:effectLst/>
      </p:bgPr>
    </p:bg>
    <p:spTree>
      <p:nvGrpSpPr>
        <p:cNvPr id="1" name=""/>
        <p:cNvGrpSpPr/>
        <p:nvPr/>
      </p:nvGrpSpPr>
      <p:grpSpPr>
        <a:xfrm>
          <a:off x="0" y="0"/>
          <a:ext cx="0" cy="0"/>
          <a:chOff x="0" y="0"/>
          <a:chExt cx="0" cy="0"/>
        </a:xfrm>
      </p:grpSpPr>
      <p:pic>
        <p:nvPicPr>
          <p:cNvPr id="3" name="Picture 2" descr="holding slid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50971"/>
          </a:xfrm>
          <a:prstGeom prst="rect">
            <a:avLst/>
          </a:prstGeom>
        </p:spPr>
      </p:pic>
      <p:sp>
        <p:nvSpPr>
          <p:cNvPr id="4" name="TextBox 3"/>
          <p:cNvSpPr txBox="1"/>
          <p:nvPr userDrawn="1"/>
        </p:nvSpPr>
        <p:spPr>
          <a:xfrm>
            <a:off x="1472239" y="1360180"/>
            <a:ext cx="5588002" cy="830997"/>
          </a:xfrm>
          <a:prstGeom prst="rect">
            <a:avLst/>
          </a:prstGeom>
          <a:noFill/>
        </p:spPr>
        <p:txBody>
          <a:bodyPr wrap="square" lIns="0" tIns="45720" rIns="0" bIns="45720" rtlCol="0">
            <a:spAutoFit/>
          </a:bodyPr>
          <a:lstStyle/>
          <a:p>
            <a:pPr>
              <a:lnSpc>
                <a:spcPct val="100000"/>
              </a:lnSpc>
            </a:pPr>
            <a:r>
              <a:rPr lang="en-US" sz="2400" b="1" dirty="0">
                <a:solidFill>
                  <a:schemeClr val="accent1"/>
                </a:solidFill>
                <a:latin typeface="Roboto Regular"/>
                <a:cs typeface="Roboto Regular"/>
              </a:rPr>
              <a:t>Discovering</a:t>
            </a:r>
            <a:r>
              <a:rPr lang="en-US" sz="2400" dirty="0">
                <a:solidFill>
                  <a:schemeClr val="accent1"/>
                </a:solidFill>
                <a:latin typeface="Roboto Regular"/>
                <a:cs typeface="Roboto Regular"/>
              </a:rPr>
              <a:t> health insights.</a:t>
            </a:r>
          </a:p>
          <a:p>
            <a:pPr marL="0" marR="0" indent="0" algn="l" defTabSz="914400" rtl="0" eaLnBrk="1" fontAlgn="base" latinLnBrk="0" hangingPunct="1">
              <a:lnSpc>
                <a:spcPct val="100000"/>
              </a:lnSpc>
              <a:spcBef>
                <a:spcPct val="0"/>
              </a:spcBef>
              <a:spcAft>
                <a:spcPct val="0"/>
              </a:spcAft>
              <a:buClrTx/>
              <a:buSzTx/>
              <a:buFontTx/>
              <a:buNone/>
              <a:tabLst/>
              <a:defRPr/>
            </a:pPr>
            <a:r>
              <a:rPr lang="en-US" sz="2400" b="1" dirty="0">
                <a:solidFill>
                  <a:schemeClr val="accent1"/>
                </a:solidFill>
                <a:latin typeface="Roboto Regular"/>
                <a:cs typeface="Roboto Regular"/>
              </a:rPr>
              <a:t>Accelerating </a:t>
            </a:r>
            <a:r>
              <a:rPr lang="en-US" sz="2400" dirty="0">
                <a:solidFill>
                  <a:schemeClr val="accent1"/>
                </a:solidFill>
                <a:latin typeface="Roboto Regular"/>
                <a:cs typeface="Roboto Regular"/>
              </a:rPr>
              <a:t>healthcare</a:t>
            </a:r>
            <a:r>
              <a:rPr lang="en-US" sz="2400" baseline="0" dirty="0">
                <a:solidFill>
                  <a:schemeClr val="accent1"/>
                </a:solidFill>
                <a:latin typeface="Roboto Regular"/>
                <a:cs typeface="Roboto Regular"/>
              </a:rPr>
              <a:t> transformation.</a:t>
            </a:r>
            <a:endParaRPr lang="en-US" sz="2400" dirty="0">
              <a:solidFill>
                <a:schemeClr val="accent1"/>
              </a:solidFill>
              <a:latin typeface="Roboto Regular"/>
              <a:cs typeface="Roboto Regular"/>
            </a:endParaRPr>
          </a:p>
        </p:txBody>
      </p:sp>
      <p:pic>
        <p:nvPicPr>
          <p:cNvPr id="5" name="Picture 4" descr="amia-logo_color.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56054" y="343244"/>
            <a:ext cx="1948704" cy="494270"/>
          </a:xfrm>
          <a:prstGeom prst="rect">
            <a:avLst/>
          </a:prstGeom>
        </p:spPr>
      </p:pic>
    </p:spTree>
    <p:extLst>
      <p:ext uri="{BB962C8B-B14F-4D97-AF65-F5344CB8AC3E}">
        <p14:creationId xmlns:p14="http://schemas.microsoft.com/office/powerpoint/2010/main" val="3997755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Speaker">
    <p:bg>
      <p:bgPr>
        <a:solidFill>
          <a:schemeClr val="bg1">
            <a:lumMod val="85000"/>
          </a:schemeClr>
        </a:solidFill>
        <a:effectLst/>
      </p:bgPr>
    </p:bg>
    <p:spTree>
      <p:nvGrpSpPr>
        <p:cNvPr id="1" name=""/>
        <p:cNvGrpSpPr/>
        <p:nvPr/>
      </p:nvGrpSpPr>
      <p:grpSpPr>
        <a:xfrm>
          <a:off x="0" y="0"/>
          <a:ext cx="0" cy="0"/>
          <a:chOff x="0" y="0"/>
          <a:chExt cx="0" cy="0"/>
        </a:xfrm>
      </p:grpSpPr>
      <p:pic>
        <p:nvPicPr>
          <p:cNvPr id="7" name="Picture 6" descr="presenter version.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50971"/>
          </a:xfrm>
          <a:prstGeom prst="rect">
            <a:avLst/>
          </a:prstGeom>
        </p:spPr>
      </p:pic>
      <p:sp>
        <p:nvSpPr>
          <p:cNvPr id="3075" name="Rectangle 3"/>
          <p:cNvSpPr>
            <a:spLocks noGrp="1" noChangeArrowheads="1"/>
          </p:cNvSpPr>
          <p:nvPr>
            <p:ph type="subTitle" idx="1" hasCustomPrompt="1"/>
          </p:nvPr>
        </p:nvSpPr>
        <p:spPr>
          <a:xfrm>
            <a:off x="552920" y="2382518"/>
            <a:ext cx="3955994" cy="872034"/>
          </a:xfrm>
        </p:spPr>
        <p:txBody>
          <a:bodyPr wrap="square" bIns="0" anchor="t">
            <a:spAutoFit/>
          </a:bodyPr>
          <a:lstStyle>
            <a:lvl1pPr marL="0" indent="0" algn="l">
              <a:spcBef>
                <a:spcPts val="400"/>
              </a:spcBef>
              <a:buFontTx/>
              <a:buNone/>
              <a:defRPr sz="1800" b="1">
                <a:solidFill>
                  <a:schemeClr val="tx1"/>
                </a:solidFill>
                <a:latin typeface="Arial"/>
                <a:cs typeface="Arial"/>
              </a:defRPr>
            </a:lvl1pPr>
            <a:lvl2pPr marL="0" indent="0">
              <a:spcBef>
                <a:spcPts val="400"/>
              </a:spcBef>
              <a:buNone/>
              <a:defRPr sz="1600" baseline="0"/>
            </a:lvl2pPr>
          </a:lstStyle>
          <a:p>
            <a:r>
              <a:rPr lang="en-US" dirty="0"/>
              <a:t>Speaker</a:t>
            </a:r>
          </a:p>
          <a:p>
            <a:pPr lvl="1"/>
            <a:r>
              <a:rPr lang="en-US" dirty="0"/>
              <a:t>Institution</a:t>
            </a:r>
          </a:p>
          <a:p>
            <a:pPr lvl="1"/>
            <a:r>
              <a:rPr lang="en-US" dirty="0"/>
              <a:t>Twitter: #AMIA2017</a:t>
            </a:r>
          </a:p>
        </p:txBody>
      </p:sp>
      <p:sp>
        <p:nvSpPr>
          <p:cNvPr id="3" name="Text Placeholder 2"/>
          <p:cNvSpPr>
            <a:spLocks noGrp="1"/>
          </p:cNvSpPr>
          <p:nvPr>
            <p:ph type="body" sz="quarter" idx="10" hasCustomPrompt="1"/>
          </p:nvPr>
        </p:nvSpPr>
        <p:spPr>
          <a:xfrm>
            <a:off x="553591" y="1025725"/>
            <a:ext cx="5929707" cy="1112108"/>
          </a:xfrm>
        </p:spPr>
        <p:txBody>
          <a:bodyPr anchor="b"/>
          <a:lstStyle>
            <a:lvl1pPr>
              <a:lnSpc>
                <a:spcPct val="90000"/>
              </a:lnSpc>
              <a:spcBef>
                <a:spcPts val="400"/>
              </a:spcBef>
              <a:defRPr sz="2800" b="1">
                <a:solidFill>
                  <a:schemeClr val="accent1"/>
                </a:solidFill>
                <a:latin typeface="+mj-lt"/>
                <a:cs typeface="Roboto Regular"/>
              </a:defRPr>
            </a:lvl1pPr>
            <a:lvl2pPr marL="0" indent="0">
              <a:spcBef>
                <a:spcPts val="400"/>
              </a:spcBef>
              <a:buNone/>
              <a:defRPr sz="1600" b="0" baseline="0">
                <a:solidFill>
                  <a:schemeClr val="accent2">
                    <a:lumMod val="75000"/>
                  </a:schemeClr>
                </a:solidFill>
                <a:latin typeface="+mj-lt"/>
                <a:cs typeface="Roboto Light"/>
              </a:defRPr>
            </a:lvl2pPr>
          </a:lstStyle>
          <a:p>
            <a:pPr lvl="0"/>
            <a:r>
              <a:rPr lang="en-US" dirty="0"/>
              <a:t>Title</a:t>
            </a:r>
          </a:p>
          <a:p>
            <a:pPr lvl="1"/>
            <a:r>
              <a:rPr lang="en-US" dirty="0"/>
              <a:t>Session Number</a:t>
            </a:r>
          </a:p>
          <a:p>
            <a:pPr lvl="1"/>
            <a:r>
              <a:rPr lang="en-US" dirty="0"/>
              <a:t>Presentation Title</a:t>
            </a:r>
          </a:p>
        </p:txBody>
      </p:sp>
      <p:pic>
        <p:nvPicPr>
          <p:cNvPr id="5" name="Picture 4" descr="amia-logo_color.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56054" y="343244"/>
            <a:ext cx="1948704" cy="494270"/>
          </a:xfrm>
          <a:prstGeom prst="rect">
            <a:avLst/>
          </a:prstGeom>
        </p:spPr>
      </p:pic>
    </p:spTree>
    <p:extLst>
      <p:ext uri="{BB962C8B-B14F-4D97-AF65-F5344CB8AC3E}">
        <p14:creationId xmlns:p14="http://schemas.microsoft.com/office/powerpoint/2010/main" val="873971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Speaker_Extra Space">
    <p:bg>
      <p:bgPr>
        <a:solidFill>
          <a:schemeClr val="bg1">
            <a:lumMod val="8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735"/>
            <a:ext cx="9144000" cy="5143500"/>
          </a:xfrm>
          <a:prstGeom prst="rect">
            <a:avLst/>
          </a:prstGeom>
        </p:spPr>
      </p:pic>
      <p:sp>
        <p:nvSpPr>
          <p:cNvPr id="3075" name="Rectangle 3"/>
          <p:cNvSpPr>
            <a:spLocks noGrp="1" noChangeArrowheads="1"/>
          </p:cNvSpPr>
          <p:nvPr>
            <p:ph type="subTitle" idx="1" hasCustomPrompt="1"/>
          </p:nvPr>
        </p:nvSpPr>
        <p:spPr>
          <a:xfrm>
            <a:off x="552920" y="2326044"/>
            <a:ext cx="7964716" cy="451406"/>
          </a:xfrm>
        </p:spPr>
        <p:txBody>
          <a:bodyPr wrap="square" bIns="0" anchor="t">
            <a:spAutoFit/>
          </a:bodyPr>
          <a:lstStyle>
            <a:lvl1pPr marL="0" indent="0" algn="l">
              <a:spcBef>
                <a:spcPts val="400"/>
              </a:spcBef>
              <a:buFontTx/>
              <a:buNone/>
              <a:defRPr sz="1400" b="1">
                <a:solidFill>
                  <a:schemeClr val="tx1"/>
                </a:solidFill>
                <a:latin typeface="Arial"/>
                <a:cs typeface="Arial"/>
              </a:defRPr>
            </a:lvl1pPr>
            <a:lvl2pPr marL="0" indent="0">
              <a:spcBef>
                <a:spcPts val="400"/>
              </a:spcBef>
              <a:buNone/>
              <a:defRPr sz="1200" baseline="0"/>
            </a:lvl2pPr>
          </a:lstStyle>
          <a:p>
            <a:r>
              <a:rPr lang="en-US" dirty="0"/>
              <a:t>Speaker</a:t>
            </a:r>
          </a:p>
          <a:p>
            <a:pPr lvl="1"/>
            <a:r>
              <a:rPr lang="en-US" dirty="0"/>
              <a:t>Institution</a:t>
            </a:r>
          </a:p>
        </p:txBody>
      </p:sp>
      <p:sp>
        <p:nvSpPr>
          <p:cNvPr id="3" name="Text Placeholder 2"/>
          <p:cNvSpPr>
            <a:spLocks noGrp="1"/>
          </p:cNvSpPr>
          <p:nvPr>
            <p:ph type="body" sz="quarter" idx="10" hasCustomPrompt="1"/>
          </p:nvPr>
        </p:nvSpPr>
        <p:spPr>
          <a:xfrm>
            <a:off x="553591" y="1025725"/>
            <a:ext cx="7964045" cy="1112108"/>
          </a:xfrm>
        </p:spPr>
        <p:txBody>
          <a:bodyPr anchor="b"/>
          <a:lstStyle>
            <a:lvl1pPr>
              <a:lnSpc>
                <a:spcPct val="90000"/>
              </a:lnSpc>
              <a:spcBef>
                <a:spcPts val="400"/>
              </a:spcBef>
              <a:defRPr sz="2800" b="1">
                <a:solidFill>
                  <a:schemeClr val="accent1"/>
                </a:solidFill>
                <a:latin typeface="+mj-lt"/>
                <a:cs typeface="Roboto Regular"/>
              </a:defRPr>
            </a:lvl1pPr>
            <a:lvl2pPr marL="0" indent="0">
              <a:spcBef>
                <a:spcPts val="400"/>
              </a:spcBef>
              <a:buNone/>
              <a:defRPr sz="1600" b="0" baseline="0">
                <a:solidFill>
                  <a:schemeClr val="accent2">
                    <a:lumMod val="75000"/>
                  </a:schemeClr>
                </a:solidFill>
                <a:latin typeface="+mj-lt"/>
                <a:cs typeface="Roboto Light"/>
              </a:defRPr>
            </a:lvl2pPr>
          </a:lstStyle>
          <a:p>
            <a:pPr lvl="0"/>
            <a:r>
              <a:rPr lang="en-US" dirty="0"/>
              <a:t>Title</a:t>
            </a:r>
          </a:p>
          <a:p>
            <a:pPr lvl="1"/>
            <a:r>
              <a:rPr lang="en-US" dirty="0"/>
              <a:t>Session Number</a:t>
            </a:r>
          </a:p>
          <a:p>
            <a:pPr lvl="1"/>
            <a:r>
              <a:rPr lang="en-US" dirty="0"/>
              <a:t>Presentation Title</a:t>
            </a:r>
          </a:p>
        </p:txBody>
      </p:sp>
      <p:pic>
        <p:nvPicPr>
          <p:cNvPr id="5" name="Picture 4" descr="amia-logo_color.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56054" y="343244"/>
            <a:ext cx="1948704" cy="494270"/>
          </a:xfrm>
          <a:prstGeom prst="rect">
            <a:avLst/>
          </a:prstGeom>
        </p:spPr>
      </p:pic>
    </p:spTree>
    <p:extLst>
      <p:ext uri="{BB962C8B-B14F-4D97-AF65-F5344CB8AC3E}">
        <p14:creationId xmlns:p14="http://schemas.microsoft.com/office/powerpoint/2010/main" val="5586017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1">
            <a:lumMod val="85000"/>
          </a:schemeClr>
        </a:solidFill>
        <a:effectLst/>
      </p:bgPr>
    </p:bg>
    <p:spTree>
      <p:nvGrpSpPr>
        <p:cNvPr id="1" name=""/>
        <p:cNvGrpSpPr/>
        <p:nvPr/>
      </p:nvGrpSpPr>
      <p:grpSpPr>
        <a:xfrm>
          <a:off x="0" y="0"/>
          <a:ext cx="0" cy="0"/>
          <a:chOff x="0" y="0"/>
          <a:chExt cx="0" cy="0"/>
        </a:xfrm>
      </p:grpSpPr>
      <p:pic>
        <p:nvPicPr>
          <p:cNvPr id="2" name="Picture 1" descr="final slid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50971"/>
          </a:xfrm>
          <a:prstGeom prst="rect">
            <a:avLst/>
          </a:prstGeom>
        </p:spPr>
      </p:pic>
      <p:sp>
        <p:nvSpPr>
          <p:cNvPr id="3" name="Text Placeholder 2"/>
          <p:cNvSpPr>
            <a:spLocks noGrp="1"/>
          </p:cNvSpPr>
          <p:nvPr>
            <p:ph type="body" sz="quarter" idx="10" hasCustomPrompt="1"/>
          </p:nvPr>
        </p:nvSpPr>
        <p:spPr>
          <a:xfrm>
            <a:off x="2787650" y="1259360"/>
            <a:ext cx="3566642" cy="1112108"/>
          </a:xfrm>
        </p:spPr>
        <p:txBody>
          <a:bodyPr anchor="t"/>
          <a:lstStyle>
            <a:lvl1pPr algn="ctr">
              <a:lnSpc>
                <a:spcPct val="90000"/>
              </a:lnSpc>
              <a:spcBef>
                <a:spcPts val="1000"/>
              </a:spcBef>
              <a:defRPr sz="4000" b="1">
                <a:solidFill>
                  <a:schemeClr val="accent1"/>
                </a:solidFill>
                <a:latin typeface="Roboto Regular"/>
                <a:cs typeface="Roboto Regular"/>
              </a:defRPr>
            </a:lvl1pPr>
            <a:lvl2pPr marL="0" indent="0" algn="ctr">
              <a:spcBef>
                <a:spcPts val="1000"/>
              </a:spcBef>
              <a:buNone/>
              <a:defRPr sz="2400" b="0">
                <a:solidFill>
                  <a:schemeClr val="accent2"/>
                </a:solidFill>
                <a:latin typeface="Roboto Light"/>
                <a:cs typeface="Roboto Light"/>
              </a:defRPr>
            </a:lvl2pPr>
          </a:lstStyle>
          <a:p>
            <a:pPr lvl="0"/>
            <a:r>
              <a:rPr lang="en-US" dirty="0"/>
              <a:t>Title</a:t>
            </a:r>
          </a:p>
          <a:p>
            <a:pPr lvl="1"/>
            <a:r>
              <a:rPr lang="en-US" dirty="0"/>
              <a:t>Subtitle</a:t>
            </a:r>
          </a:p>
        </p:txBody>
      </p:sp>
      <p:pic>
        <p:nvPicPr>
          <p:cNvPr id="7" name="Picture 6" descr="amia-logo_color.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75838" y="384421"/>
            <a:ext cx="1132702" cy="287299"/>
          </a:xfrm>
          <a:prstGeom prst="rect">
            <a:avLst/>
          </a:prstGeom>
        </p:spPr>
      </p:pic>
    </p:spTree>
    <p:extLst>
      <p:ext uri="{BB962C8B-B14F-4D97-AF65-F5344CB8AC3E}">
        <p14:creationId xmlns:p14="http://schemas.microsoft.com/office/powerpoint/2010/main" val="26422337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7" name="Title 26"/>
          <p:cNvSpPr>
            <a:spLocks noGrp="1"/>
          </p:cNvSpPr>
          <p:nvPr>
            <p:ph type="title"/>
          </p:nvPr>
        </p:nvSpPr>
        <p:spPr>
          <a:xfrm>
            <a:off x="547730" y="389212"/>
            <a:ext cx="6783946" cy="333425"/>
          </a:xfrm>
        </p:spPr>
        <p:txBody>
          <a:bodyPr/>
          <a:lstStyle/>
          <a:p>
            <a:r>
              <a:rPr lang="en-US" dirty="0"/>
              <a:t>Click to edit Master title style</a:t>
            </a:r>
          </a:p>
        </p:txBody>
      </p:sp>
      <p:sp>
        <p:nvSpPr>
          <p:cNvPr id="3" name="Content Placeholder 2"/>
          <p:cNvSpPr>
            <a:spLocks noGrp="1"/>
          </p:cNvSpPr>
          <p:nvPr>
            <p:ph sz="quarter" idx="12"/>
          </p:nvPr>
        </p:nvSpPr>
        <p:spPr>
          <a:xfrm>
            <a:off x="547077" y="939255"/>
            <a:ext cx="8056358" cy="3570961"/>
          </a:xfrm>
        </p:spPr>
        <p:txBody>
          <a:bodyPr/>
          <a:lstStyle>
            <a:lvl1pPr>
              <a:spcBef>
                <a:spcPts val="12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6"/>
          <p:cNvSpPr>
            <a:spLocks noGrp="1" noChangeArrowheads="1"/>
          </p:cNvSpPr>
          <p:nvPr>
            <p:ph type="sldNum" sz="quarter" idx="4"/>
          </p:nvPr>
        </p:nvSpPr>
        <p:spPr bwMode="auto">
          <a:xfrm>
            <a:off x="6695891" y="4870068"/>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10"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spTree>
    <p:extLst>
      <p:ext uri="{BB962C8B-B14F-4D97-AF65-F5344CB8AC3E}">
        <p14:creationId xmlns:p14="http://schemas.microsoft.com/office/powerpoint/2010/main" val="21594145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7079" y="389211"/>
            <a:ext cx="6784599" cy="333425"/>
          </a:xfrm>
        </p:spPr>
        <p:txBody>
          <a:bodyPr/>
          <a:lstStyle/>
          <a:p>
            <a:r>
              <a:rPr lang="en-US" dirty="0"/>
              <a:t>Click to edit Master title style</a:t>
            </a:r>
          </a:p>
        </p:txBody>
      </p:sp>
      <p:sp>
        <p:nvSpPr>
          <p:cNvPr id="3" name="Rectangle 6"/>
          <p:cNvSpPr>
            <a:spLocks noGrp="1" noChangeArrowheads="1"/>
          </p:cNvSpPr>
          <p:nvPr>
            <p:ph type="sldNum" sz="quarter" idx="4"/>
          </p:nvPr>
        </p:nvSpPr>
        <p:spPr bwMode="auto">
          <a:xfrm>
            <a:off x="6695891" y="4870068"/>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4"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spTree>
    <p:extLst>
      <p:ext uri="{BB962C8B-B14F-4D97-AF65-F5344CB8AC3E}">
        <p14:creationId xmlns:p14="http://schemas.microsoft.com/office/powerpoint/2010/main" val="1314384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6145" y="382696"/>
            <a:ext cx="6785533" cy="333425"/>
          </a:xfrm>
        </p:spPr>
        <p:txBody>
          <a:bodyPr/>
          <a:lstStyle/>
          <a:p>
            <a:r>
              <a:rPr lang="en-US" dirty="0"/>
              <a:t>Click to edit Master title style</a:t>
            </a:r>
          </a:p>
        </p:txBody>
      </p:sp>
      <p:sp>
        <p:nvSpPr>
          <p:cNvPr id="8" name="Content Placeholder 7"/>
          <p:cNvSpPr>
            <a:spLocks noGrp="1"/>
          </p:cNvSpPr>
          <p:nvPr>
            <p:ph sz="quarter" idx="12"/>
          </p:nvPr>
        </p:nvSpPr>
        <p:spPr>
          <a:xfrm>
            <a:off x="547081" y="945768"/>
            <a:ext cx="3924339" cy="35644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3"/>
          </p:nvPr>
        </p:nvSpPr>
        <p:spPr>
          <a:xfrm>
            <a:off x="4643593" y="945768"/>
            <a:ext cx="3924339" cy="35644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noChangeArrowheads="1"/>
          </p:cNvSpPr>
          <p:nvPr>
            <p:ph type="sldNum" sz="quarter" idx="4"/>
          </p:nvPr>
        </p:nvSpPr>
        <p:spPr bwMode="auto">
          <a:xfrm>
            <a:off x="6695891" y="4870068"/>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11"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spTree>
    <p:extLst>
      <p:ext uri="{BB962C8B-B14F-4D97-AF65-F5344CB8AC3E}">
        <p14:creationId xmlns:p14="http://schemas.microsoft.com/office/powerpoint/2010/main" val="22383933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552658" y="382696"/>
            <a:ext cx="6772155" cy="333425"/>
          </a:xfrm>
        </p:spPr>
        <p:txBody>
          <a:bodyPr/>
          <a:lstStyle/>
          <a:p>
            <a:r>
              <a:rPr lang="en-US" dirty="0"/>
              <a:t>Click to edit Master title style</a:t>
            </a:r>
          </a:p>
        </p:txBody>
      </p:sp>
      <p:sp>
        <p:nvSpPr>
          <p:cNvPr id="9" name="Content Placeholder 8"/>
          <p:cNvSpPr>
            <a:spLocks noGrp="1"/>
          </p:cNvSpPr>
          <p:nvPr>
            <p:ph sz="quarter" idx="12"/>
          </p:nvPr>
        </p:nvSpPr>
        <p:spPr>
          <a:xfrm>
            <a:off x="556054" y="939255"/>
            <a:ext cx="2543762" cy="3570961"/>
          </a:xfrm>
        </p:spPr>
        <p:txBody>
          <a:bodyPr/>
          <a:lstStyle>
            <a:lvl1pPr>
              <a:defRPr sz="2000"/>
            </a:lvl1pPr>
            <a:lvl2pPr>
              <a:defRPr sz="1600"/>
            </a:lvl2pPr>
            <a:lvl3pPr>
              <a:defRPr sz="1400"/>
            </a:lvl3pPr>
            <a:lvl4pPr>
              <a:defRPr sz="12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p:cNvSpPr>
            <a:spLocks noGrp="1"/>
          </p:cNvSpPr>
          <p:nvPr>
            <p:ph sz="quarter" idx="13"/>
          </p:nvPr>
        </p:nvSpPr>
        <p:spPr>
          <a:xfrm>
            <a:off x="3280712" y="939255"/>
            <a:ext cx="2543762" cy="3570961"/>
          </a:xfrm>
        </p:spPr>
        <p:txBody>
          <a:bodyPr/>
          <a:lstStyle>
            <a:lvl1pPr>
              <a:defRPr sz="20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4"/>
          </p:nvPr>
        </p:nvSpPr>
        <p:spPr>
          <a:xfrm>
            <a:off x="6024546" y="939255"/>
            <a:ext cx="2543762" cy="3570961"/>
          </a:xfrm>
        </p:spPr>
        <p:txBody>
          <a:bodyPr/>
          <a:lstStyle>
            <a:lvl1pPr>
              <a:defRPr sz="20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6"/>
          <p:cNvSpPr>
            <a:spLocks noGrp="1" noChangeArrowheads="1"/>
          </p:cNvSpPr>
          <p:nvPr>
            <p:ph type="sldNum" sz="quarter" idx="4"/>
          </p:nvPr>
        </p:nvSpPr>
        <p:spPr bwMode="auto">
          <a:xfrm>
            <a:off x="6695891" y="4870068"/>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12"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spTree>
    <p:extLst>
      <p:ext uri="{BB962C8B-B14F-4D97-AF65-F5344CB8AC3E}">
        <p14:creationId xmlns:p14="http://schemas.microsoft.com/office/powerpoint/2010/main" val="2138395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Rows">
    <p:spTree>
      <p:nvGrpSpPr>
        <p:cNvPr id="1" name=""/>
        <p:cNvGrpSpPr/>
        <p:nvPr/>
      </p:nvGrpSpPr>
      <p:grpSpPr>
        <a:xfrm>
          <a:off x="0" y="0"/>
          <a:ext cx="0" cy="0"/>
          <a:chOff x="0" y="0"/>
          <a:chExt cx="0" cy="0"/>
        </a:xfrm>
      </p:grpSpPr>
      <p:sp>
        <p:nvSpPr>
          <p:cNvPr id="2" name="Title 1"/>
          <p:cNvSpPr>
            <a:spLocks noGrp="1"/>
          </p:cNvSpPr>
          <p:nvPr>
            <p:ph type="title"/>
          </p:nvPr>
        </p:nvSpPr>
        <p:spPr>
          <a:xfrm>
            <a:off x="552657" y="382696"/>
            <a:ext cx="6779020" cy="333425"/>
          </a:xfrm>
        </p:spPr>
        <p:txBody>
          <a:bodyPr/>
          <a:lstStyle/>
          <a:p>
            <a:r>
              <a:rPr lang="en-US" dirty="0"/>
              <a:t>Click to edit Master title style</a:t>
            </a:r>
          </a:p>
        </p:txBody>
      </p:sp>
      <p:sp>
        <p:nvSpPr>
          <p:cNvPr id="9" name="Content Placeholder 8"/>
          <p:cNvSpPr>
            <a:spLocks noGrp="1"/>
          </p:cNvSpPr>
          <p:nvPr>
            <p:ph sz="quarter" idx="12"/>
          </p:nvPr>
        </p:nvSpPr>
        <p:spPr>
          <a:xfrm>
            <a:off x="556054" y="939257"/>
            <a:ext cx="8031892" cy="1069403"/>
          </a:xfrm>
        </p:spPr>
        <p:txBody>
          <a:bodyPr/>
          <a:lstStyle>
            <a:lvl1pPr>
              <a:defRPr sz="1600"/>
            </a:lvl1pPr>
            <a:lvl2pPr>
              <a:defRPr sz="1200"/>
            </a:lvl2pPr>
            <a:lvl3pPr>
              <a:defRPr sz="1100"/>
            </a:lvl3pPr>
            <a:lvl4pPr>
              <a:defRPr sz="105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6"/>
          <p:cNvSpPr>
            <a:spLocks noGrp="1" noChangeArrowheads="1"/>
          </p:cNvSpPr>
          <p:nvPr>
            <p:ph type="sldNum" sz="quarter" idx="4"/>
          </p:nvPr>
        </p:nvSpPr>
        <p:spPr bwMode="auto">
          <a:xfrm>
            <a:off x="6695891" y="4870068"/>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12"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sp>
        <p:nvSpPr>
          <p:cNvPr id="8" name="Content Placeholder 8"/>
          <p:cNvSpPr>
            <a:spLocks noGrp="1"/>
          </p:cNvSpPr>
          <p:nvPr>
            <p:ph sz="quarter" idx="13"/>
          </p:nvPr>
        </p:nvSpPr>
        <p:spPr>
          <a:xfrm>
            <a:off x="557427" y="2169441"/>
            <a:ext cx="8031892" cy="1069403"/>
          </a:xfrm>
        </p:spPr>
        <p:txBody>
          <a:bodyPr/>
          <a:lstStyle>
            <a:lvl1pPr>
              <a:defRPr sz="1600"/>
            </a:lvl1pPr>
            <a:lvl2pPr>
              <a:defRPr sz="1200"/>
            </a:lvl2pPr>
            <a:lvl3pPr>
              <a:defRPr sz="1100"/>
            </a:lvl3pPr>
            <a:lvl4pPr>
              <a:defRPr sz="105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8"/>
          <p:cNvSpPr>
            <a:spLocks noGrp="1"/>
          </p:cNvSpPr>
          <p:nvPr>
            <p:ph sz="quarter" idx="14"/>
          </p:nvPr>
        </p:nvSpPr>
        <p:spPr>
          <a:xfrm>
            <a:off x="558800" y="3413355"/>
            <a:ext cx="8031892" cy="1069403"/>
          </a:xfrm>
        </p:spPr>
        <p:txBody>
          <a:bodyPr/>
          <a:lstStyle>
            <a:lvl1pPr>
              <a:defRPr sz="1600"/>
            </a:lvl1pPr>
            <a:lvl2pPr>
              <a:defRPr sz="1200"/>
            </a:lvl2pPr>
            <a:lvl3pPr>
              <a:defRPr sz="1100"/>
            </a:lvl3pPr>
            <a:lvl4pPr>
              <a:defRPr sz="105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79701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6145" y="382696"/>
            <a:ext cx="6785533" cy="333425"/>
          </a:xfrm>
        </p:spPr>
        <p:txBody>
          <a:bodyPr/>
          <a:lstStyle/>
          <a:p>
            <a:r>
              <a:rPr lang="en-US" dirty="0"/>
              <a:t>Click to edit Master title style</a:t>
            </a:r>
          </a:p>
        </p:txBody>
      </p:sp>
      <p:sp>
        <p:nvSpPr>
          <p:cNvPr id="8" name="Content Placeholder 7"/>
          <p:cNvSpPr>
            <a:spLocks noGrp="1"/>
          </p:cNvSpPr>
          <p:nvPr>
            <p:ph sz="quarter" idx="12"/>
          </p:nvPr>
        </p:nvSpPr>
        <p:spPr>
          <a:xfrm>
            <a:off x="547081" y="1558325"/>
            <a:ext cx="3924339" cy="29518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3"/>
          </p:nvPr>
        </p:nvSpPr>
        <p:spPr>
          <a:xfrm>
            <a:off x="4643593" y="1558325"/>
            <a:ext cx="3924339" cy="29518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noChangeArrowheads="1"/>
          </p:cNvSpPr>
          <p:nvPr>
            <p:ph type="sldNum" sz="quarter" idx="4"/>
          </p:nvPr>
        </p:nvSpPr>
        <p:spPr bwMode="auto">
          <a:xfrm>
            <a:off x="6695891" y="4870068"/>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11"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sp>
        <p:nvSpPr>
          <p:cNvPr id="6" name="Text Placeholder 5"/>
          <p:cNvSpPr>
            <a:spLocks noGrp="1"/>
          </p:cNvSpPr>
          <p:nvPr>
            <p:ph type="body" sz="quarter" idx="14"/>
          </p:nvPr>
        </p:nvSpPr>
        <p:spPr>
          <a:xfrm>
            <a:off x="4640650" y="947867"/>
            <a:ext cx="3919839" cy="603592"/>
          </a:xfrm>
        </p:spPr>
        <p:txBody>
          <a:bodyPr/>
          <a:lstStyle>
            <a:lvl1pPr>
              <a:defRPr sz="2000" b="1"/>
            </a:lvl1pPr>
          </a:lstStyle>
          <a:p>
            <a:pPr lvl="0"/>
            <a:r>
              <a:rPr lang="en-US" dirty="0"/>
              <a:t>Click to edit Master text styles</a:t>
            </a:r>
          </a:p>
        </p:txBody>
      </p:sp>
      <p:sp>
        <p:nvSpPr>
          <p:cNvPr id="12" name="Text Placeholder 5"/>
          <p:cNvSpPr>
            <a:spLocks noGrp="1"/>
          </p:cNvSpPr>
          <p:nvPr>
            <p:ph type="body" sz="quarter" idx="15"/>
          </p:nvPr>
        </p:nvSpPr>
        <p:spPr>
          <a:xfrm>
            <a:off x="550563" y="949239"/>
            <a:ext cx="3919839" cy="603592"/>
          </a:xfrm>
        </p:spPr>
        <p:txBody>
          <a:bodyPr/>
          <a:lstStyle>
            <a:lvl1pPr>
              <a:defRPr sz="2000" b="1"/>
            </a:lvl1pPr>
          </a:lstStyle>
          <a:p>
            <a:pPr lvl="0"/>
            <a:r>
              <a:rPr lang="en-US" dirty="0"/>
              <a:t>Click to edit Master text styles</a:t>
            </a:r>
          </a:p>
        </p:txBody>
      </p:sp>
    </p:spTree>
    <p:extLst>
      <p:ext uri="{BB962C8B-B14F-4D97-AF65-F5344CB8AC3E}">
        <p14:creationId xmlns:p14="http://schemas.microsoft.com/office/powerpoint/2010/main" val="8871933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6145" y="382696"/>
            <a:ext cx="6785533" cy="333425"/>
          </a:xfrm>
        </p:spPr>
        <p:txBody>
          <a:bodyPr/>
          <a:lstStyle/>
          <a:p>
            <a:r>
              <a:rPr lang="en-US" dirty="0"/>
              <a:t>Click to edit Master title style</a:t>
            </a:r>
          </a:p>
        </p:txBody>
      </p:sp>
      <p:sp>
        <p:nvSpPr>
          <p:cNvPr id="8" name="Content Placeholder 7"/>
          <p:cNvSpPr>
            <a:spLocks noGrp="1"/>
          </p:cNvSpPr>
          <p:nvPr>
            <p:ph sz="quarter" idx="12"/>
          </p:nvPr>
        </p:nvSpPr>
        <p:spPr>
          <a:xfrm>
            <a:off x="547080" y="1853515"/>
            <a:ext cx="2905798" cy="2656701"/>
          </a:xfrm>
        </p:spPr>
        <p:txBody>
          <a:bodyPr/>
          <a:lstStyle>
            <a:lvl1pPr>
              <a:defRPr sz="1600"/>
            </a:lvl1pPr>
            <a:lvl2pPr>
              <a:defRPr sz="1200"/>
            </a:lvl2pPr>
            <a:lvl3pPr>
              <a:defRPr sz="1100"/>
            </a:lvl3pPr>
            <a:lvl4pPr>
              <a:defRPr sz="1050"/>
            </a:lvl4pPr>
            <a:lvl5pPr>
              <a:defRPr sz="9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noChangeArrowheads="1"/>
          </p:cNvSpPr>
          <p:nvPr>
            <p:ph type="sldNum" sz="quarter" idx="4"/>
          </p:nvPr>
        </p:nvSpPr>
        <p:spPr bwMode="auto">
          <a:xfrm>
            <a:off x="6695891" y="4870068"/>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11"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sp>
        <p:nvSpPr>
          <p:cNvPr id="12" name="Text Placeholder 5"/>
          <p:cNvSpPr>
            <a:spLocks noGrp="1"/>
          </p:cNvSpPr>
          <p:nvPr>
            <p:ph type="body" sz="quarter" idx="15"/>
          </p:nvPr>
        </p:nvSpPr>
        <p:spPr>
          <a:xfrm>
            <a:off x="550562" y="949238"/>
            <a:ext cx="2902466" cy="904275"/>
          </a:xfrm>
        </p:spPr>
        <p:txBody>
          <a:bodyPr/>
          <a:lstStyle>
            <a:lvl1pPr>
              <a:defRPr sz="1800" b="1"/>
            </a:lvl1pPr>
          </a:lstStyle>
          <a:p>
            <a:pPr lvl="0"/>
            <a:r>
              <a:rPr lang="en-US" dirty="0"/>
              <a:t>Click to edit Master text styles</a:t>
            </a:r>
          </a:p>
        </p:txBody>
      </p:sp>
      <p:sp>
        <p:nvSpPr>
          <p:cNvPr id="4" name="Content Placeholder 3"/>
          <p:cNvSpPr>
            <a:spLocks noGrp="1"/>
          </p:cNvSpPr>
          <p:nvPr>
            <p:ph sz="quarter" idx="16"/>
          </p:nvPr>
        </p:nvSpPr>
        <p:spPr>
          <a:xfrm>
            <a:off x="3624651" y="947351"/>
            <a:ext cx="4963297" cy="3562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14894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6144" y="382696"/>
            <a:ext cx="6778668" cy="333425"/>
          </a:xfrm>
        </p:spPr>
        <p:txBody>
          <a:bodyPr/>
          <a:lstStyle/>
          <a:p>
            <a:r>
              <a:rPr lang="en-US" dirty="0"/>
              <a:t>Click to edit Master title style</a:t>
            </a:r>
          </a:p>
        </p:txBody>
      </p:sp>
      <p:sp>
        <p:nvSpPr>
          <p:cNvPr id="8" name="Content Placeholder 7"/>
          <p:cNvSpPr>
            <a:spLocks noGrp="1"/>
          </p:cNvSpPr>
          <p:nvPr>
            <p:ph sz="quarter" idx="12"/>
          </p:nvPr>
        </p:nvSpPr>
        <p:spPr>
          <a:xfrm>
            <a:off x="547080" y="1853515"/>
            <a:ext cx="2905798" cy="2656701"/>
          </a:xfrm>
        </p:spPr>
        <p:txBody>
          <a:bodyPr/>
          <a:lstStyle>
            <a:lvl1pPr>
              <a:defRPr sz="1600"/>
            </a:lvl1pPr>
            <a:lvl2pPr>
              <a:defRPr sz="1200"/>
            </a:lvl2pPr>
            <a:lvl3pPr>
              <a:defRPr sz="1100"/>
            </a:lvl3pPr>
            <a:lvl4pPr>
              <a:defRPr sz="1050"/>
            </a:lvl4pPr>
            <a:lvl5pPr>
              <a:defRPr sz="9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noChangeArrowheads="1"/>
          </p:cNvSpPr>
          <p:nvPr>
            <p:ph type="sldNum" sz="quarter" idx="4"/>
          </p:nvPr>
        </p:nvSpPr>
        <p:spPr bwMode="auto">
          <a:xfrm>
            <a:off x="6695891" y="4870068"/>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11"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sp>
        <p:nvSpPr>
          <p:cNvPr id="12" name="Text Placeholder 5"/>
          <p:cNvSpPr>
            <a:spLocks noGrp="1"/>
          </p:cNvSpPr>
          <p:nvPr>
            <p:ph type="body" sz="quarter" idx="15"/>
          </p:nvPr>
        </p:nvSpPr>
        <p:spPr>
          <a:xfrm>
            <a:off x="550562" y="949238"/>
            <a:ext cx="2902466" cy="904275"/>
          </a:xfrm>
        </p:spPr>
        <p:txBody>
          <a:bodyPr/>
          <a:lstStyle>
            <a:lvl1pPr>
              <a:defRPr sz="1800" b="1"/>
            </a:lvl1pPr>
          </a:lstStyle>
          <a:p>
            <a:pPr lvl="0"/>
            <a:r>
              <a:rPr lang="en-US" dirty="0"/>
              <a:t>Click to edit Master text styles</a:t>
            </a:r>
          </a:p>
        </p:txBody>
      </p:sp>
      <p:sp>
        <p:nvSpPr>
          <p:cNvPr id="5" name="Picture Placeholder 4"/>
          <p:cNvSpPr>
            <a:spLocks noGrp="1"/>
          </p:cNvSpPr>
          <p:nvPr>
            <p:ph type="pic" sz="quarter" idx="17"/>
          </p:nvPr>
        </p:nvSpPr>
        <p:spPr>
          <a:xfrm>
            <a:off x="3625250" y="947351"/>
            <a:ext cx="4962697" cy="3562865"/>
          </a:xfrm>
        </p:spPr>
        <p:txBody>
          <a:bodyPr/>
          <a:lstStyle/>
          <a:p>
            <a:endParaRPr lang="en-US"/>
          </a:p>
        </p:txBody>
      </p:sp>
    </p:spTree>
    <p:extLst>
      <p:ext uri="{BB962C8B-B14F-4D97-AF65-F5344CB8AC3E}">
        <p14:creationId xmlns:p14="http://schemas.microsoft.com/office/powerpoint/2010/main" val="11797462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11"/>
          <p:cNvSpPr>
            <a:spLocks noChangeArrowheads="1"/>
          </p:cNvSpPr>
          <p:nvPr userDrawn="1"/>
        </p:nvSpPr>
        <p:spPr bwMode="auto">
          <a:xfrm>
            <a:off x="0" y="0"/>
            <a:ext cx="9144000" cy="5143500"/>
          </a:xfrm>
          <a:prstGeom prst="rect">
            <a:avLst/>
          </a:prstGeom>
          <a:solidFill>
            <a:schemeClr val="bg1"/>
          </a:solidFill>
          <a:ln>
            <a:noFill/>
          </a:ln>
          <a:extLst/>
        </p:spPr>
        <p:txBody>
          <a:bodyPr wrap="none" anchor="ctr"/>
          <a:lstStyle/>
          <a:p>
            <a:endParaRPr lang="en-US">
              <a:solidFill>
                <a:srgbClr val="000000"/>
              </a:solidFill>
              <a:latin typeface="Calibri" pitchFamily="34" charset="0"/>
              <a:ea typeface="MS PGothic" pitchFamily="34" charset="-128"/>
            </a:endParaRPr>
          </a:p>
        </p:txBody>
      </p:sp>
    </p:spTree>
    <p:extLst>
      <p:ext uri="{BB962C8B-B14F-4D97-AF65-F5344CB8AC3E}">
        <p14:creationId xmlns:p14="http://schemas.microsoft.com/office/powerpoint/2010/main" val="2570148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bout AMIA">
    <p:spTree>
      <p:nvGrpSpPr>
        <p:cNvPr id="1" name=""/>
        <p:cNvGrpSpPr/>
        <p:nvPr/>
      </p:nvGrpSpPr>
      <p:grpSpPr>
        <a:xfrm>
          <a:off x="0" y="0"/>
          <a:ext cx="0" cy="0"/>
          <a:chOff x="0" y="0"/>
          <a:chExt cx="0" cy="0"/>
        </a:xfrm>
      </p:grpSpPr>
      <p:sp>
        <p:nvSpPr>
          <p:cNvPr id="25" name="Rectangle 24"/>
          <p:cNvSpPr/>
          <p:nvPr userDrawn="1"/>
        </p:nvSpPr>
        <p:spPr>
          <a:xfrm>
            <a:off x="0" y="0"/>
            <a:ext cx="9144000" cy="5143500"/>
          </a:xfrm>
          <a:prstGeom prst="rect">
            <a:avLst/>
          </a:prstGeom>
          <a:solidFill>
            <a:schemeClr val="bg1"/>
          </a:solidFill>
          <a:ln>
            <a:noFill/>
          </a:ln>
          <a:effectLst/>
          <a:scene3d>
            <a:camera prst="orthographicFront">
              <a:rot lat="0" lon="0" rev="0"/>
            </a:camera>
            <a:lightRig rig="threePt" dir="t">
              <a:rot lat="0" lon="0" rev="1200000"/>
            </a:lightRig>
          </a:scene3d>
          <a:sp3d/>
        </p:spPr>
        <p:style>
          <a:lnRef idx="0">
            <a:schemeClr val="lt1">
              <a:hueOff val="0"/>
              <a:satOff val="0"/>
              <a:lumOff val="0"/>
              <a:alphaOff val="0"/>
            </a:schemeClr>
          </a:lnRef>
          <a:fillRef idx="3">
            <a:scrgbClr r="0" g="0" b="0"/>
          </a:fillRef>
          <a:effectRef idx="3">
            <a:scrgbClr r="0" g="0" b="0"/>
          </a:effectRef>
          <a:fontRef idx="minor">
            <a:schemeClr val="lt1"/>
          </a:fontRef>
        </p:style>
        <p:txBody>
          <a:bodyPr lIns="91440" tIns="91440" bIns="91440" rtlCol="0" anchor="t"/>
          <a:lstStyle/>
          <a:p>
            <a:pPr algn="ctr"/>
            <a:endParaRPr lang="en-US" sz="1200" dirty="0" err="1">
              <a:solidFill>
                <a:schemeClr val="bg1"/>
              </a:solidFill>
              <a:latin typeface="Roboto Regular"/>
              <a:cs typeface="Roboto Regular"/>
            </a:endParaRPr>
          </a:p>
        </p:txBody>
      </p:sp>
      <p:sp>
        <p:nvSpPr>
          <p:cNvPr id="5" name="Rectangle 4"/>
          <p:cNvSpPr/>
          <p:nvPr userDrawn="1"/>
        </p:nvSpPr>
        <p:spPr>
          <a:xfrm>
            <a:off x="5260718" y="0"/>
            <a:ext cx="3883282" cy="5143500"/>
          </a:xfrm>
          <a:prstGeom prst="rect">
            <a:avLst/>
          </a:prstGeom>
          <a:solidFill>
            <a:schemeClr val="accent2"/>
          </a:solidFill>
          <a:ln>
            <a:noFill/>
          </a:ln>
          <a:effectLst/>
          <a:scene3d>
            <a:camera prst="orthographicFront">
              <a:rot lat="0" lon="0" rev="0"/>
            </a:camera>
            <a:lightRig rig="threePt" dir="t">
              <a:rot lat="0" lon="0" rev="1200000"/>
            </a:lightRig>
          </a:scene3d>
          <a:sp3d/>
        </p:spPr>
        <p:style>
          <a:lnRef idx="0">
            <a:schemeClr val="lt1">
              <a:hueOff val="0"/>
              <a:satOff val="0"/>
              <a:lumOff val="0"/>
              <a:alphaOff val="0"/>
            </a:schemeClr>
          </a:lnRef>
          <a:fillRef idx="3">
            <a:scrgbClr r="0" g="0" b="0"/>
          </a:fillRef>
          <a:effectRef idx="3">
            <a:scrgbClr r="0" g="0" b="0"/>
          </a:effectRef>
          <a:fontRef idx="minor">
            <a:schemeClr val="lt1"/>
          </a:fontRef>
        </p:style>
        <p:txBody>
          <a:bodyPr lIns="91440" tIns="91440" bIns="91440" rtlCol="0" anchor="t"/>
          <a:lstStyle/>
          <a:p>
            <a:pPr algn="ctr"/>
            <a:endParaRPr lang="en-US" sz="1200" dirty="0" err="1">
              <a:solidFill>
                <a:srgbClr val="FFFFFF"/>
              </a:solidFill>
              <a:latin typeface="Roboto Regular"/>
              <a:cs typeface="Roboto Regular"/>
            </a:endParaRPr>
          </a:p>
        </p:txBody>
      </p:sp>
      <p:pic>
        <p:nvPicPr>
          <p:cNvPr id="24" name="Picture 23" descr="speaker.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2259542"/>
          </a:xfrm>
          <a:prstGeom prst="rect">
            <a:avLst/>
          </a:prstGeom>
        </p:spPr>
      </p:pic>
      <p:sp>
        <p:nvSpPr>
          <p:cNvPr id="3" name="Slide Number Placeholder 2"/>
          <p:cNvSpPr>
            <a:spLocks noGrp="1"/>
          </p:cNvSpPr>
          <p:nvPr>
            <p:ph type="sldNum" sz="quarter" idx="10"/>
          </p:nvPr>
        </p:nvSpPr>
        <p:spPr/>
        <p:txBody>
          <a:bodyPr/>
          <a:lstStyle>
            <a:lvl1pPr>
              <a:defRPr>
                <a:solidFill>
                  <a:schemeClr val="bg1"/>
                </a:solidFill>
              </a:defRPr>
            </a:lvl1pPr>
          </a:lstStyle>
          <a:p>
            <a:fld id="{42C32FFB-F9AE-46F0-A233-A2E628258990}" type="slidenum">
              <a:rPr lang="en-US" smtClean="0"/>
              <a:pPr/>
              <a:t>‹#›</a:t>
            </a:fld>
            <a:endParaRPr lang="en-US" sz="1000"/>
          </a:p>
        </p:txBody>
      </p:sp>
      <p:sp>
        <p:nvSpPr>
          <p:cNvPr id="4" name="Footer Placeholder 3"/>
          <p:cNvSpPr>
            <a:spLocks noGrp="1"/>
          </p:cNvSpPr>
          <p:nvPr>
            <p:ph type="ftr" sz="quarter" idx="11"/>
          </p:nvPr>
        </p:nvSpPr>
        <p:spPr>
          <a:xfrm>
            <a:off x="546141" y="4870451"/>
            <a:ext cx="4235411" cy="103201"/>
          </a:xfrm>
        </p:spPr>
        <p:txBody>
          <a:bodyPr/>
          <a:lstStyle>
            <a:lvl1pPr>
              <a:defRPr>
                <a:solidFill>
                  <a:schemeClr val="accent2"/>
                </a:solidFill>
              </a:defRPr>
            </a:lvl1pPr>
          </a:lstStyle>
          <a:p>
            <a:r>
              <a:rPr lang="en-US"/>
              <a:t>AMIA 2019 Annual Symposium  |   amia.org</a:t>
            </a:r>
            <a:endParaRPr lang="en-US" dirty="0"/>
          </a:p>
        </p:txBody>
      </p:sp>
      <p:pic>
        <p:nvPicPr>
          <p:cNvPr id="15" name="Picture 14" descr="amia-logo_color.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614872" y="1848414"/>
            <a:ext cx="1727044" cy="438048"/>
          </a:xfrm>
          <a:prstGeom prst="rect">
            <a:avLst/>
          </a:prstGeom>
        </p:spPr>
      </p:pic>
      <p:pic>
        <p:nvPicPr>
          <p:cNvPr id="16" name="Picture 15" descr="fb.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654880" y="2744718"/>
            <a:ext cx="90084" cy="173533"/>
          </a:xfrm>
          <a:prstGeom prst="rect">
            <a:avLst/>
          </a:prstGeom>
        </p:spPr>
      </p:pic>
      <p:sp>
        <p:nvSpPr>
          <p:cNvPr id="17" name="Rectangle 16"/>
          <p:cNvSpPr/>
          <p:nvPr userDrawn="1"/>
        </p:nvSpPr>
        <p:spPr>
          <a:xfrm>
            <a:off x="5888741" y="2688535"/>
            <a:ext cx="2014774" cy="2118529"/>
          </a:xfrm>
          <a:prstGeom prst="rect">
            <a:avLst/>
          </a:prstGeom>
        </p:spPr>
        <p:txBody>
          <a:bodyPr wrap="none" lIns="0" tIns="0" rIns="0" bIns="0">
            <a:spAutoFit/>
          </a:bodyPr>
          <a:lstStyle/>
          <a:p>
            <a:pPr marL="0" marR="0" indent="0" algn="l" defTabSz="914400" rtl="0" eaLnBrk="1" fontAlgn="base" latinLnBrk="0" hangingPunct="1">
              <a:lnSpc>
                <a:spcPct val="100000"/>
              </a:lnSpc>
              <a:spcBef>
                <a:spcPts val="1000"/>
              </a:spcBef>
              <a:spcAft>
                <a:spcPct val="0"/>
              </a:spcAft>
              <a:buClrTx/>
              <a:buSzTx/>
              <a:buFontTx/>
              <a:buNone/>
              <a:tabLst/>
              <a:defRPr/>
            </a:pPr>
            <a:r>
              <a:rPr lang="en-US" sz="1600" b="0" dirty="0">
                <a:solidFill>
                  <a:schemeClr val="tx1"/>
                </a:solidFill>
                <a:latin typeface="+mn-lt"/>
              </a:rPr>
              <a:t>AMIA</a:t>
            </a:r>
            <a:endParaRPr lang="en-US" sz="1600" b="0" dirty="0">
              <a:solidFill>
                <a:schemeClr val="tx1"/>
              </a:solidFill>
              <a:latin typeface="+mn-lt"/>
              <a:cs typeface="Roboto Regular"/>
            </a:endParaRPr>
          </a:p>
          <a:p>
            <a:pPr>
              <a:spcBef>
                <a:spcPts val="1000"/>
              </a:spcBef>
            </a:pPr>
            <a:r>
              <a:rPr lang="en-US" sz="1600" b="0" dirty="0">
                <a:solidFill>
                  <a:schemeClr val="tx1"/>
                </a:solidFill>
                <a:latin typeface="+mn-lt"/>
                <a:cs typeface="Roboto Regular"/>
              </a:rPr>
              <a:t>@AMIAinformatics</a:t>
            </a:r>
          </a:p>
          <a:p>
            <a:pPr marL="0" marR="0" indent="0" algn="l" defTabSz="914400" rtl="0" eaLnBrk="1" fontAlgn="base" latinLnBrk="0" hangingPunct="1">
              <a:lnSpc>
                <a:spcPct val="100000"/>
              </a:lnSpc>
              <a:spcBef>
                <a:spcPts val="1000"/>
              </a:spcBef>
              <a:spcAft>
                <a:spcPct val="0"/>
              </a:spcAft>
              <a:buClrTx/>
              <a:buSzTx/>
              <a:buFontTx/>
              <a:buNone/>
              <a:tabLst/>
              <a:defRPr/>
            </a:pPr>
            <a:r>
              <a:rPr lang="en-US" sz="1600" b="0" dirty="0">
                <a:solidFill>
                  <a:schemeClr val="tx1"/>
                </a:solidFill>
                <a:latin typeface="+mn-lt"/>
              </a:rPr>
              <a:t>Official Group of AMIA</a:t>
            </a:r>
          </a:p>
          <a:p>
            <a:pPr marL="0" marR="0" indent="0" algn="l" defTabSz="914400" rtl="0" eaLnBrk="1" fontAlgn="base" latinLnBrk="0" hangingPunct="1">
              <a:lnSpc>
                <a:spcPct val="100000"/>
              </a:lnSpc>
              <a:spcBef>
                <a:spcPts val="1000"/>
              </a:spcBef>
              <a:spcAft>
                <a:spcPct val="0"/>
              </a:spcAft>
              <a:buClrTx/>
              <a:buSzTx/>
              <a:buFontTx/>
              <a:buNone/>
              <a:tabLst/>
              <a:defRPr/>
            </a:pPr>
            <a:r>
              <a:rPr lang="en-US" sz="1600" b="0" dirty="0">
                <a:solidFill>
                  <a:schemeClr val="tx1"/>
                </a:solidFill>
                <a:latin typeface="+mn-lt"/>
              </a:rPr>
              <a:t>AMIA</a:t>
            </a:r>
            <a:r>
              <a:rPr lang="en-US" sz="1600" b="0" baseline="0" dirty="0">
                <a:solidFill>
                  <a:schemeClr val="tx1"/>
                </a:solidFill>
                <a:latin typeface="+mn-lt"/>
              </a:rPr>
              <a:t> i</a:t>
            </a:r>
            <a:r>
              <a:rPr lang="en-US" sz="1600" b="0" dirty="0">
                <a:solidFill>
                  <a:schemeClr val="tx1"/>
                </a:solidFill>
                <a:latin typeface="+mn-lt"/>
              </a:rPr>
              <a:t>nformatics</a:t>
            </a:r>
          </a:p>
          <a:p>
            <a:pPr marL="0" marR="0" indent="0" algn="l" defTabSz="914400" rtl="0" eaLnBrk="1" fontAlgn="base" latinLnBrk="0" hangingPunct="1">
              <a:lnSpc>
                <a:spcPct val="100000"/>
              </a:lnSpc>
              <a:spcBef>
                <a:spcPts val="1000"/>
              </a:spcBef>
              <a:spcAft>
                <a:spcPct val="0"/>
              </a:spcAft>
              <a:buClrTx/>
              <a:buSzTx/>
              <a:buFontTx/>
              <a:buNone/>
              <a:tabLst/>
              <a:defRPr/>
            </a:pPr>
            <a:r>
              <a:rPr lang="en-US" sz="1600" b="1" kern="1200" dirty="0">
                <a:solidFill>
                  <a:schemeClr val="tx1"/>
                </a:solidFill>
                <a:latin typeface="Arial" pitchFamily="34" charset="0"/>
                <a:ea typeface="MS PGothic" pitchFamily="34" charset="-128"/>
                <a:cs typeface="Roboto Regular"/>
              </a:rPr>
              <a:t>www.amia.org</a:t>
            </a:r>
            <a:endParaRPr lang="en-US" sz="1600" b="1" kern="1200" dirty="0">
              <a:solidFill>
                <a:schemeClr val="accent1"/>
              </a:solidFill>
              <a:latin typeface="Arial" pitchFamily="34" charset="0"/>
              <a:ea typeface="MS PGothic" pitchFamily="34" charset="-128"/>
              <a:cs typeface="Roboto Regular"/>
            </a:endParaRPr>
          </a:p>
          <a:p>
            <a:pPr>
              <a:spcBef>
                <a:spcPts val="1000"/>
              </a:spcBef>
            </a:pPr>
            <a:r>
              <a:rPr lang="en-US" sz="1600" b="1" kern="1200" dirty="0">
                <a:solidFill>
                  <a:schemeClr val="accent1"/>
                </a:solidFill>
                <a:latin typeface="Arial" pitchFamily="34" charset="0"/>
                <a:ea typeface="MS PGothic" pitchFamily="34" charset="-128"/>
                <a:cs typeface="Roboto Regular"/>
              </a:rPr>
              <a:t>#</a:t>
            </a:r>
            <a:r>
              <a:rPr lang="en-US" sz="1600" b="1" kern="1200" dirty="0" err="1">
                <a:solidFill>
                  <a:schemeClr val="accent1"/>
                </a:solidFill>
                <a:latin typeface="Arial" pitchFamily="34" charset="0"/>
                <a:ea typeface="MS PGothic" pitchFamily="34" charset="-128"/>
                <a:cs typeface="Roboto Regular"/>
              </a:rPr>
              <a:t>WhyInformatics</a:t>
            </a:r>
            <a:endParaRPr lang="en-US" sz="1600" b="1" kern="1200" dirty="0">
              <a:solidFill>
                <a:schemeClr val="accent1"/>
              </a:solidFill>
              <a:latin typeface="Arial" pitchFamily="34" charset="0"/>
              <a:ea typeface="MS PGothic" pitchFamily="34" charset="-128"/>
              <a:cs typeface="Roboto Regular"/>
            </a:endParaRPr>
          </a:p>
        </p:txBody>
      </p:sp>
      <p:pic>
        <p:nvPicPr>
          <p:cNvPr id="20" name="Picture 19" descr="twitter-xxl.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10018" y="3103171"/>
            <a:ext cx="185955" cy="185955"/>
          </a:xfrm>
          <a:prstGeom prst="rect">
            <a:avLst/>
          </a:prstGeom>
        </p:spPr>
      </p:pic>
      <p:pic>
        <p:nvPicPr>
          <p:cNvPr id="21" name="Picture 20" descr="linkedin-512.pn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624656" y="3464687"/>
            <a:ext cx="150537" cy="150537"/>
          </a:xfrm>
          <a:prstGeom prst="rect">
            <a:avLst/>
          </a:prstGeom>
        </p:spPr>
      </p:pic>
      <p:sp>
        <p:nvSpPr>
          <p:cNvPr id="2" name="TextBox 1"/>
          <p:cNvSpPr txBox="1"/>
          <p:nvPr userDrawn="1"/>
        </p:nvSpPr>
        <p:spPr>
          <a:xfrm>
            <a:off x="545353" y="2689413"/>
            <a:ext cx="4235823" cy="1723549"/>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Roboto Regular"/>
                <a:ea typeface="MS PGothic" pitchFamily="34" charset="-128"/>
                <a:cs typeface="Roboto Regular"/>
              </a:rPr>
              <a:t>AMIA is the professional home for more than 5,400 informatics professionals, representing frontline clinicians, researchers, public health experts and educators who bring meaning to data, manage information and generate new knowledge across the research and healthcare enterprise.</a:t>
            </a:r>
          </a:p>
        </p:txBody>
      </p:sp>
      <p:pic>
        <p:nvPicPr>
          <p:cNvPr id="6" name="Picture 5"/>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5614474" y="3861079"/>
            <a:ext cx="179290" cy="126131"/>
          </a:xfrm>
          <a:prstGeom prst="rect">
            <a:avLst/>
          </a:prstGeom>
        </p:spPr>
      </p:pic>
    </p:spTree>
    <p:extLst>
      <p:ext uri="{BB962C8B-B14F-4D97-AF65-F5344CB8AC3E}">
        <p14:creationId xmlns:p14="http://schemas.microsoft.com/office/powerpoint/2010/main" val="2919299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bout AMIA_Presenter">
    <p:spTree>
      <p:nvGrpSpPr>
        <p:cNvPr id="1" name=""/>
        <p:cNvGrpSpPr/>
        <p:nvPr/>
      </p:nvGrpSpPr>
      <p:grpSpPr>
        <a:xfrm>
          <a:off x="0" y="0"/>
          <a:ext cx="0" cy="0"/>
          <a:chOff x="0" y="0"/>
          <a:chExt cx="0" cy="0"/>
        </a:xfrm>
      </p:grpSpPr>
      <p:sp>
        <p:nvSpPr>
          <p:cNvPr id="25" name="Rectangle 24"/>
          <p:cNvSpPr/>
          <p:nvPr userDrawn="1"/>
        </p:nvSpPr>
        <p:spPr>
          <a:xfrm>
            <a:off x="0" y="0"/>
            <a:ext cx="9144000" cy="5143500"/>
          </a:xfrm>
          <a:prstGeom prst="rect">
            <a:avLst/>
          </a:prstGeom>
          <a:solidFill>
            <a:schemeClr val="bg1"/>
          </a:solidFill>
          <a:ln>
            <a:noFill/>
          </a:ln>
          <a:effectLst/>
          <a:scene3d>
            <a:camera prst="orthographicFront">
              <a:rot lat="0" lon="0" rev="0"/>
            </a:camera>
            <a:lightRig rig="threePt" dir="t">
              <a:rot lat="0" lon="0" rev="1200000"/>
            </a:lightRig>
          </a:scene3d>
          <a:sp3d/>
        </p:spPr>
        <p:style>
          <a:lnRef idx="0">
            <a:schemeClr val="lt1">
              <a:hueOff val="0"/>
              <a:satOff val="0"/>
              <a:lumOff val="0"/>
              <a:alphaOff val="0"/>
            </a:schemeClr>
          </a:lnRef>
          <a:fillRef idx="3">
            <a:scrgbClr r="0" g="0" b="0"/>
          </a:fillRef>
          <a:effectRef idx="3">
            <a:scrgbClr r="0" g="0" b="0"/>
          </a:effectRef>
          <a:fontRef idx="minor">
            <a:schemeClr val="lt1"/>
          </a:fontRef>
        </p:style>
        <p:txBody>
          <a:bodyPr lIns="91440" tIns="91440" bIns="91440" rtlCol="0" anchor="t"/>
          <a:lstStyle/>
          <a:p>
            <a:pPr algn="ctr"/>
            <a:endParaRPr lang="en-US" sz="1200" dirty="0" err="1">
              <a:solidFill>
                <a:schemeClr val="bg1"/>
              </a:solidFill>
              <a:latin typeface="Roboto Regular"/>
              <a:cs typeface="Roboto Regular"/>
            </a:endParaRPr>
          </a:p>
        </p:txBody>
      </p:sp>
      <p:sp>
        <p:nvSpPr>
          <p:cNvPr id="5" name="Rectangle 4"/>
          <p:cNvSpPr/>
          <p:nvPr userDrawn="1"/>
        </p:nvSpPr>
        <p:spPr>
          <a:xfrm>
            <a:off x="5260718" y="0"/>
            <a:ext cx="3883282" cy="5143500"/>
          </a:xfrm>
          <a:prstGeom prst="rect">
            <a:avLst/>
          </a:prstGeom>
          <a:solidFill>
            <a:schemeClr val="accent2"/>
          </a:solidFill>
          <a:ln>
            <a:noFill/>
          </a:ln>
          <a:effectLst/>
          <a:scene3d>
            <a:camera prst="orthographicFront">
              <a:rot lat="0" lon="0" rev="0"/>
            </a:camera>
            <a:lightRig rig="threePt" dir="t">
              <a:rot lat="0" lon="0" rev="1200000"/>
            </a:lightRig>
          </a:scene3d>
          <a:sp3d/>
        </p:spPr>
        <p:style>
          <a:lnRef idx="0">
            <a:schemeClr val="lt1">
              <a:hueOff val="0"/>
              <a:satOff val="0"/>
              <a:lumOff val="0"/>
              <a:alphaOff val="0"/>
            </a:schemeClr>
          </a:lnRef>
          <a:fillRef idx="3">
            <a:scrgbClr r="0" g="0" b="0"/>
          </a:fillRef>
          <a:effectRef idx="3">
            <a:scrgbClr r="0" g="0" b="0"/>
          </a:effectRef>
          <a:fontRef idx="minor">
            <a:schemeClr val="lt1"/>
          </a:fontRef>
        </p:style>
        <p:txBody>
          <a:bodyPr lIns="91440" tIns="91440" bIns="91440" rtlCol="0" anchor="t"/>
          <a:lstStyle/>
          <a:p>
            <a:pPr algn="ctr"/>
            <a:endParaRPr lang="en-US" sz="1200" dirty="0" err="1">
              <a:solidFill>
                <a:srgbClr val="FFFFFF"/>
              </a:solidFill>
              <a:latin typeface="Roboto Regular"/>
              <a:cs typeface="Roboto Regular"/>
            </a:endParaRPr>
          </a:p>
        </p:txBody>
      </p:sp>
      <p:pic>
        <p:nvPicPr>
          <p:cNvPr id="24" name="Picture 23" descr="speaker.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2259542"/>
          </a:xfrm>
          <a:prstGeom prst="rect">
            <a:avLst/>
          </a:prstGeom>
        </p:spPr>
      </p:pic>
      <p:sp>
        <p:nvSpPr>
          <p:cNvPr id="2" name="Title 1"/>
          <p:cNvSpPr>
            <a:spLocks noGrp="1"/>
          </p:cNvSpPr>
          <p:nvPr>
            <p:ph type="title"/>
          </p:nvPr>
        </p:nvSpPr>
        <p:spPr>
          <a:xfrm>
            <a:off x="547081" y="2687934"/>
            <a:ext cx="4234470" cy="307777"/>
          </a:xfrm>
        </p:spPr>
        <p:txBody>
          <a:bodyPr anchor="ctr"/>
          <a:lstStyle>
            <a:lvl1pPr>
              <a:defRPr sz="2400"/>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42C32FFB-F9AE-46F0-A233-A2E628258990}" type="slidenum">
              <a:rPr lang="en-US" smtClean="0"/>
              <a:pPr/>
              <a:t>‹#›</a:t>
            </a:fld>
            <a:endParaRPr lang="en-US" sz="1000"/>
          </a:p>
        </p:txBody>
      </p:sp>
      <p:sp>
        <p:nvSpPr>
          <p:cNvPr id="4" name="Footer Placeholder 3"/>
          <p:cNvSpPr>
            <a:spLocks noGrp="1"/>
          </p:cNvSpPr>
          <p:nvPr>
            <p:ph type="ftr" sz="quarter" idx="11"/>
          </p:nvPr>
        </p:nvSpPr>
        <p:spPr>
          <a:xfrm>
            <a:off x="546141" y="4870451"/>
            <a:ext cx="4235411" cy="103201"/>
          </a:xfrm>
        </p:spPr>
        <p:txBody>
          <a:bodyPr/>
          <a:lstStyle>
            <a:lvl1pPr>
              <a:defRPr>
                <a:solidFill>
                  <a:schemeClr val="accent2"/>
                </a:solidFill>
              </a:defRPr>
            </a:lvl1pPr>
          </a:lstStyle>
          <a:p>
            <a:r>
              <a:rPr lang="en-US"/>
              <a:t>AMIA 2019 Annual Symposium  |   amia.org</a:t>
            </a:r>
            <a:endParaRPr lang="en-US" dirty="0"/>
          </a:p>
        </p:txBody>
      </p:sp>
      <p:sp>
        <p:nvSpPr>
          <p:cNvPr id="7" name="Text Placeholder 6"/>
          <p:cNvSpPr>
            <a:spLocks noGrp="1"/>
          </p:cNvSpPr>
          <p:nvPr>
            <p:ph type="body" sz="quarter" idx="12"/>
          </p:nvPr>
        </p:nvSpPr>
        <p:spPr>
          <a:xfrm>
            <a:off x="546102" y="3000379"/>
            <a:ext cx="4237011" cy="370418"/>
          </a:xfrm>
        </p:spPr>
        <p:txBody>
          <a:bodyPr anchor="ctr"/>
          <a:lstStyle>
            <a:lvl1pPr>
              <a:defRPr sz="1800"/>
            </a:lvl1pPr>
          </a:lstStyle>
          <a:p>
            <a:pPr lvl="0"/>
            <a:r>
              <a:rPr lang="en-US" dirty="0"/>
              <a:t>Click to edit Master text styles</a:t>
            </a:r>
          </a:p>
        </p:txBody>
      </p:sp>
      <p:sp>
        <p:nvSpPr>
          <p:cNvPr id="9" name="Text Placeholder 8"/>
          <p:cNvSpPr>
            <a:spLocks noGrp="1"/>
          </p:cNvSpPr>
          <p:nvPr>
            <p:ph type="body" sz="quarter" idx="13" hasCustomPrompt="1"/>
          </p:nvPr>
        </p:nvSpPr>
        <p:spPr>
          <a:xfrm>
            <a:off x="546102" y="3373686"/>
            <a:ext cx="4237011" cy="304028"/>
          </a:xfrm>
        </p:spPr>
        <p:txBody>
          <a:bodyPr anchor="ctr"/>
          <a:lstStyle>
            <a:lvl1pPr algn="l">
              <a:defRPr sz="1200">
                <a:solidFill>
                  <a:schemeClr val="accent2"/>
                </a:solidFill>
              </a:defRPr>
            </a:lvl1pPr>
          </a:lstStyle>
          <a:p>
            <a:pPr lvl="0"/>
            <a:r>
              <a:rPr lang="en-US" dirty="0"/>
              <a:t>CLICK TO EDIT MASTER TEXT STYLES</a:t>
            </a:r>
          </a:p>
        </p:txBody>
      </p:sp>
      <p:sp>
        <p:nvSpPr>
          <p:cNvPr id="11" name="Text Placeholder 10"/>
          <p:cNvSpPr>
            <a:spLocks noGrp="1"/>
          </p:cNvSpPr>
          <p:nvPr>
            <p:ph type="body" sz="quarter" idx="14"/>
          </p:nvPr>
        </p:nvSpPr>
        <p:spPr>
          <a:xfrm>
            <a:off x="546102" y="3963175"/>
            <a:ext cx="4237011" cy="311150"/>
          </a:xfrm>
        </p:spPr>
        <p:txBody>
          <a:bodyPr anchor="ctr"/>
          <a:lstStyle>
            <a:lvl1pPr>
              <a:defRPr sz="1200" b="1">
                <a:solidFill>
                  <a:schemeClr val="accent1"/>
                </a:solidFill>
              </a:defRPr>
            </a:lvl1pPr>
          </a:lstStyle>
          <a:p>
            <a:pPr lvl="0"/>
            <a:r>
              <a:rPr lang="en-US" dirty="0"/>
              <a:t>Click to edit Master text styles</a:t>
            </a:r>
          </a:p>
        </p:txBody>
      </p:sp>
      <p:pic>
        <p:nvPicPr>
          <p:cNvPr id="12" name="Picture 11" descr="amia-logo_color.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614872" y="1848414"/>
            <a:ext cx="1727044" cy="438048"/>
          </a:xfrm>
          <a:prstGeom prst="rect">
            <a:avLst/>
          </a:prstGeom>
        </p:spPr>
      </p:pic>
      <p:pic>
        <p:nvPicPr>
          <p:cNvPr id="6" name="Picture 5" descr="fb.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654880" y="2744718"/>
            <a:ext cx="90084" cy="173533"/>
          </a:xfrm>
          <a:prstGeom prst="rect">
            <a:avLst/>
          </a:prstGeom>
        </p:spPr>
      </p:pic>
      <p:sp>
        <p:nvSpPr>
          <p:cNvPr id="8" name="Rectangle 7"/>
          <p:cNvSpPr/>
          <p:nvPr userDrawn="1"/>
        </p:nvSpPr>
        <p:spPr>
          <a:xfrm>
            <a:off x="5888741" y="2688535"/>
            <a:ext cx="2014774" cy="2118529"/>
          </a:xfrm>
          <a:prstGeom prst="rect">
            <a:avLst/>
          </a:prstGeom>
        </p:spPr>
        <p:txBody>
          <a:bodyPr wrap="none" lIns="0" tIns="0" rIns="0" bIns="0">
            <a:spAutoFit/>
          </a:bodyPr>
          <a:lstStyle/>
          <a:p>
            <a:pPr marL="0" marR="0" indent="0" algn="l" defTabSz="914400" rtl="0" eaLnBrk="1" fontAlgn="base" latinLnBrk="0" hangingPunct="1">
              <a:lnSpc>
                <a:spcPct val="100000"/>
              </a:lnSpc>
              <a:spcBef>
                <a:spcPts val="1000"/>
              </a:spcBef>
              <a:spcAft>
                <a:spcPct val="0"/>
              </a:spcAft>
              <a:buClrTx/>
              <a:buSzTx/>
              <a:buFontTx/>
              <a:buNone/>
              <a:tabLst/>
              <a:defRPr/>
            </a:pPr>
            <a:r>
              <a:rPr lang="en-US" sz="1600" b="0" dirty="0">
                <a:solidFill>
                  <a:schemeClr val="tx1"/>
                </a:solidFill>
                <a:latin typeface="+mn-lt"/>
              </a:rPr>
              <a:t>AMIA</a:t>
            </a:r>
            <a:endParaRPr lang="en-US" sz="1600" b="0" dirty="0">
              <a:solidFill>
                <a:schemeClr val="tx1"/>
              </a:solidFill>
              <a:latin typeface="+mn-lt"/>
              <a:cs typeface="Roboto Regular"/>
            </a:endParaRPr>
          </a:p>
          <a:p>
            <a:pPr>
              <a:spcBef>
                <a:spcPts val="1000"/>
              </a:spcBef>
            </a:pPr>
            <a:r>
              <a:rPr lang="en-US" sz="1600" b="0" dirty="0">
                <a:solidFill>
                  <a:schemeClr val="tx1"/>
                </a:solidFill>
                <a:latin typeface="+mn-lt"/>
                <a:cs typeface="Roboto Regular"/>
              </a:rPr>
              <a:t>@AMIAinformatics</a:t>
            </a:r>
          </a:p>
          <a:p>
            <a:pPr marL="0" marR="0" indent="0" algn="l" defTabSz="914400" rtl="0" eaLnBrk="1" fontAlgn="base" latinLnBrk="0" hangingPunct="1">
              <a:lnSpc>
                <a:spcPct val="100000"/>
              </a:lnSpc>
              <a:spcBef>
                <a:spcPts val="1000"/>
              </a:spcBef>
              <a:spcAft>
                <a:spcPct val="0"/>
              </a:spcAft>
              <a:buClrTx/>
              <a:buSzTx/>
              <a:buFontTx/>
              <a:buNone/>
              <a:tabLst/>
              <a:defRPr/>
            </a:pPr>
            <a:r>
              <a:rPr lang="en-US" sz="1600" b="0" dirty="0">
                <a:solidFill>
                  <a:schemeClr val="tx1"/>
                </a:solidFill>
                <a:latin typeface="+mn-lt"/>
              </a:rPr>
              <a:t>Official Group of AMIA</a:t>
            </a:r>
          </a:p>
          <a:p>
            <a:pPr marL="0" marR="0" indent="0" algn="l" defTabSz="914400" rtl="0" eaLnBrk="1" fontAlgn="base" latinLnBrk="0" hangingPunct="1">
              <a:lnSpc>
                <a:spcPct val="100000"/>
              </a:lnSpc>
              <a:spcBef>
                <a:spcPts val="1000"/>
              </a:spcBef>
              <a:spcAft>
                <a:spcPct val="0"/>
              </a:spcAft>
              <a:buClrTx/>
              <a:buSzTx/>
              <a:buFontTx/>
              <a:buNone/>
              <a:tabLst/>
              <a:defRPr/>
            </a:pPr>
            <a:r>
              <a:rPr lang="en-US" sz="1600" b="0" dirty="0">
                <a:solidFill>
                  <a:schemeClr val="tx1"/>
                </a:solidFill>
                <a:latin typeface="+mn-lt"/>
              </a:rPr>
              <a:t>AMIA</a:t>
            </a:r>
            <a:r>
              <a:rPr lang="en-US" sz="1600" b="0" baseline="0" dirty="0">
                <a:solidFill>
                  <a:schemeClr val="tx1"/>
                </a:solidFill>
                <a:latin typeface="+mn-lt"/>
              </a:rPr>
              <a:t> i</a:t>
            </a:r>
            <a:r>
              <a:rPr lang="en-US" sz="1600" b="0" dirty="0">
                <a:solidFill>
                  <a:schemeClr val="tx1"/>
                </a:solidFill>
                <a:latin typeface="+mn-lt"/>
              </a:rPr>
              <a:t>nformatics</a:t>
            </a:r>
          </a:p>
          <a:p>
            <a:pPr marL="0" marR="0" indent="0" algn="l" defTabSz="914400" rtl="0" eaLnBrk="1" fontAlgn="base" latinLnBrk="0" hangingPunct="1">
              <a:lnSpc>
                <a:spcPct val="100000"/>
              </a:lnSpc>
              <a:spcBef>
                <a:spcPts val="1000"/>
              </a:spcBef>
              <a:spcAft>
                <a:spcPct val="0"/>
              </a:spcAft>
              <a:buClrTx/>
              <a:buSzTx/>
              <a:buFontTx/>
              <a:buNone/>
              <a:tabLst/>
              <a:defRPr/>
            </a:pPr>
            <a:r>
              <a:rPr lang="en-US" sz="1600" b="1" kern="1200" dirty="0">
                <a:solidFill>
                  <a:schemeClr val="tx1"/>
                </a:solidFill>
                <a:latin typeface="Arial" pitchFamily="34" charset="0"/>
                <a:ea typeface="MS PGothic" pitchFamily="34" charset="-128"/>
                <a:cs typeface="Roboto Regular"/>
              </a:rPr>
              <a:t>www.amia.org</a:t>
            </a:r>
            <a:endParaRPr lang="en-US" sz="1600" b="1" kern="1200" dirty="0">
              <a:solidFill>
                <a:schemeClr val="accent1"/>
              </a:solidFill>
              <a:latin typeface="Arial" pitchFamily="34" charset="0"/>
              <a:ea typeface="MS PGothic" pitchFamily="34" charset="-128"/>
              <a:cs typeface="Roboto Regular"/>
            </a:endParaRPr>
          </a:p>
          <a:p>
            <a:pPr>
              <a:spcBef>
                <a:spcPts val="1000"/>
              </a:spcBef>
            </a:pPr>
            <a:r>
              <a:rPr lang="en-US" sz="1600" b="1" kern="1200" dirty="0">
                <a:solidFill>
                  <a:schemeClr val="accent1"/>
                </a:solidFill>
                <a:latin typeface="Arial" pitchFamily="34" charset="0"/>
                <a:ea typeface="MS PGothic" pitchFamily="34" charset="-128"/>
                <a:cs typeface="Roboto Regular"/>
              </a:rPr>
              <a:t>#</a:t>
            </a:r>
            <a:r>
              <a:rPr lang="en-US" sz="1600" b="1" kern="1200" dirty="0" err="1">
                <a:solidFill>
                  <a:schemeClr val="accent1"/>
                </a:solidFill>
                <a:latin typeface="Arial" pitchFamily="34" charset="0"/>
                <a:ea typeface="MS PGothic" pitchFamily="34" charset="-128"/>
                <a:cs typeface="Roboto Regular"/>
              </a:rPr>
              <a:t>WhyInformatics</a:t>
            </a:r>
            <a:endParaRPr lang="en-US" sz="1600" b="1" kern="1200" dirty="0">
              <a:solidFill>
                <a:schemeClr val="accent1"/>
              </a:solidFill>
              <a:latin typeface="Arial" pitchFamily="34" charset="0"/>
              <a:ea typeface="MS PGothic" pitchFamily="34" charset="-128"/>
              <a:cs typeface="Roboto Regular"/>
            </a:endParaRPr>
          </a:p>
        </p:txBody>
      </p:sp>
      <p:pic>
        <p:nvPicPr>
          <p:cNvPr id="10" name="Picture 9" descr="twitter-xxl.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10018" y="3103171"/>
            <a:ext cx="185955" cy="185955"/>
          </a:xfrm>
          <a:prstGeom prst="rect">
            <a:avLst/>
          </a:prstGeom>
        </p:spPr>
      </p:pic>
      <p:pic>
        <p:nvPicPr>
          <p:cNvPr id="18" name="Picture 17" descr="linkedin-512.pn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624656" y="3464687"/>
            <a:ext cx="150537" cy="150537"/>
          </a:xfrm>
          <a:prstGeom prst="rect">
            <a:avLst/>
          </a:prstGeom>
        </p:spPr>
      </p:pic>
      <p:pic>
        <p:nvPicPr>
          <p:cNvPr id="17" name="Picture 16"/>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5614474" y="3861079"/>
            <a:ext cx="179290" cy="126131"/>
          </a:xfrm>
          <a:prstGeom prst="rect">
            <a:avLst/>
          </a:prstGeom>
        </p:spPr>
      </p:pic>
    </p:spTree>
    <p:extLst>
      <p:ext uri="{BB962C8B-B14F-4D97-AF65-F5344CB8AC3E}">
        <p14:creationId xmlns:p14="http://schemas.microsoft.com/office/powerpoint/2010/main" val="2191357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image" Target="../media/image11.jpe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theme" Target="../theme/theme2.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image" Target="../media/image12.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background.jpg"/>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3" name="Line 9"/>
          <p:cNvSpPr>
            <a:spLocks noChangeShapeType="1"/>
          </p:cNvSpPr>
          <p:nvPr/>
        </p:nvSpPr>
        <p:spPr bwMode="auto">
          <a:xfrm>
            <a:off x="553590" y="787019"/>
            <a:ext cx="8034356" cy="0"/>
          </a:xfrm>
          <a:prstGeom prst="line">
            <a:avLst/>
          </a:prstGeom>
          <a:noFill/>
          <a:ln w="12700" cmpd="sng">
            <a:solidFill>
              <a:schemeClr val="accent2"/>
            </a:solidFill>
            <a:round/>
            <a:headEnd/>
            <a:tailEnd/>
          </a:ln>
        </p:spPr>
        <p:txBody>
          <a:bodyPr wrap="none" anchor="ctr"/>
          <a:lstStyle/>
          <a:p>
            <a:pPr>
              <a:defRPr/>
            </a:pPr>
            <a:endParaRPr lang="en-US">
              <a:latin typeface="Arial" pitchFamily="-109" charset="0"/>
            </a:endParaRPr>
          </a:p>
        </p:txBody>
      </p:sp>
      <p:sp>
        <p:nvSpPr>
          <p:cNvPr id="1028" name="Rectangle 2"/>
          <p:cNvSpPr>
            <a:spLocks noGrp="1" noChangeArrowheads="1"/>
          </p:cNvSpPr>
          <p:nvPr>
            <p:ph type="title"/>
          </p:nvPr>
        </p:nvSpPr>
        <p:spPr bwMode="auto">
          <a:xfrm>
            <a:off x="547080" y="399556"/>
            <a:ext cx="6777732" cy="320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spAutoFit/>
          </a:bodyPr>
          <a:lstStyle/>
          <a:p>
            <a:pPr lvl="0"/>
            <a:endParaRPr lang="en-US" dirty="0"/>
          </a:p>
        </p:txBody>
      </p:sp>
      <p:sp>
        <p:nvSpPr>
          <p:cNvPr id="1029" name="Rectangle 3"/>
          <p:cNvSpPr>
            <a:spLocks noGrp="1" noChangeArrowheads="1"/>
          </p:cNvSpPr>
          <p:nvPr>
            <p:ph type="body" idx="1"/>
          </p:nvPr>
        </p:nvSpPr>
        <p:spPr bwMode="auto">
          <a:xfrm>
            <a:off x="547078" y="939255"/>
            <a:ext cx="8056359" cy="35709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 </a:t>
            </a:r>
          </a:p>
          <a:p>
            <a:pPr lvl="4"/>
            <a:r>
              <a:rPr lang="en-US" dirty="0"/>
              <a:t>F</a:t>
            </a:r>
            <a:r>
              <a:rPr lang="en-US" b="0" dirty="0"/>
              <a:t>ifth level</a:t>
            </a:r>
            <a:endParaRPr kumimoji="0" lang="en-US" sz="1400" b="0" i="0" u="none" strike="noStrike" kern="0" cap="none" spc="0" normalizeH="0" baseline="0" noProof="0" dirty="0">
              <a:ln>
                <a:noFill/>
              </a:ln>
              <a:solidFill>
                <a:srgbClr val="727274"/>
              </a:solidFill>
              <a:effectLst/>
              <a:uLnTx/>
              <a:uFillTx/>
              <a:latin typeface="+mn-lt"/>
              <a:ea typeface="ＭＳ Ｐゴシック"/>
            </a:endParaRPr>
          </a:p>
        </p:txBody>
      </p:sp>
      <p:sp>
        <p:nvSpPr>
          <p:cNvPr id="1030" name="Rectangle 6"/>
          <p:cNvSpPr>
            <a:spLocks noGrp="1" noChangeArrowheads="1"/>
          </p:cNvSpPr>
          <p:nvPr>
            <p:ph type="sldNum" sz="quarter" idx="4"/>
          </p:nvPr>
        </p:nvSpPr>
        <p:spPr bwMode="auto">
          <a:xfrm>
            <a:off x="6695891" y="4870067"/>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8"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pic>
        <p:nvPicPr>
          <p:cNvPr id="7" name="Picture 6" descr="amia-logo_color.png"/>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7475838" y="384420"/>
            <a:ext cx="1132702" cy="287299"/>
          </a:xfrm>
          <a:prstGeom prst="rect">
            <a:avLst/>
          </a:prstGeom>
        </p:spPr>
      </p:pic>
    </p:spTree>
  </p:cSld>
  <p:clrMap bg1="lt1" tx1="dk1" bg2="lt2" tx2="dk2" accent1="accent1" accent2="accent2" accent3="accent3" accent4="accent4" accent5="accent5" accent6="accent6" hlink="hlink" folHlink="folHlink"/>
  <p:sldLayoutIdLst>
    <p:sldLayoutId id="2147484515" r:id="rId1"/>
    <p:sldLayoutId id="2147484584" r:id="rId2"/>
    <p:sldLayoutId id="2147484522" r:id="rId3"/>
    <p:sldLayoutId id="2147484517" r:id="rId4"/>
    <p:sldLayoutId id="2147484518" r:id="rId5"/>
    <p:sldLayoutId id="2147484588" r:id="rId6"/>
    <p:sldLayoutId id="2147484589" r:id="rId7"/>
    <p:sldLayoutId id="2147484607" r:id="rId8"/>
  </p:sldLayoutIdLst>
  <p:hf hdr="0" dt="0"/>
  <p:txStyles>
    <p:titleStyle>
      <a:lvl1pPr algn="l" rtl="0" eaLnBrk="1" fontAlgn="base" hangingPunct="1">
        <a:lnSpc>
          <a:spcPct val="80000"/>
        </a:lnSpc>
        <a:spcBef>
          <a:spcPct val="0"/>
        </a:spcBef>
        <a:spcAft>
          <a:spcPct val="0"/>
        </a:spcAft>
        <a:defRPr sz="2600" b="1" i="0">
          <a:solidFill>
            <a:schemeClr val="accent1"/>
          </a:solidFill>
          <a:latin typeface="+mj-lt"/>
          <a:ea typeface="MS PGothic" pitchFamily="34" charset="-128"/>
          <a:cs typeface="Roboto Regular"/>
        </a:defRPr>
      </a:lvl1pPr>
      <a:lvl2pPr algn="l" rtl="0" eaLnBrk="1" fontAlgn="base" hangingPunct="1">
        <a:lnSpc>
          <a:spcPct val="90000"/>
        </a:lnSpc>
        <a:spcBef>
          <a:spcPct val="0"/>
        </a:spcBef>
        <a:spcAft>
          <a:spcPct val="0"/>
        </a:spcAft>
        <a:defRPr sz="2800">
          <a:solidFill>
            <a:schemeClr val="bg1"/>
          </a:solidFill>
          <a:latin typeface="Calibri" pitchFamily="34" charset="0"/>
          <a:ea typeface="MS PGothic" pitchFamily="34" charset="-128"/>
          <a:cs typeface="MS PGothic" charset="0"/>
        </a:defRPr>
      </a:lvl2pPr>
      <a:lvl3pPr algn="l" rtl="0" eaLnBrk="1" fontAlgn="base" hangingPunct="1">
        <a:lnSpc>
          <a:spcPct val="90000"/>
        </a:lnSpc>
        <a:spcBef>
          <a:spcPct val="0"/>
        </a:spcBef>
        <a:spcAft>
          <a:spcPct val="0"/>
        </a:spcAft>
        <a:defRPr sz="2800">
          <a:solidFill>
            <a:schemeClr val="bg1"/>
          </a:solidFill>
          <a:latin typeface="Calibri" pitchFamily="34" charset="0"/>
          <a:ea typeface="MS PGothic" pitchFamily="34" charset="-128"/>
          <a:cs typeface="MS PGothic" charset="0"/>
        </a:defRPr>
      </a:lvl3pPr>
      <a:lvl4pPr algn="l" rtl="0" eaLnBrk="1" fontAlgn="base" hangingPunct="1">
        <a:lnSpc>
          <a:spcPct val="90000"/>
        </a:lnSpc>
        <a:spcBef>
          <a:spcPct val="0"/>
        </a:spcBef>
        <a:spcAft>
          <a:spcPct val="0"/>
        </a:spcAft>
        <a:defRPr sz="2800">
          <a:solidFill>
            <a:schemeClr val="bg1"/>
          </a:solidFill>
          <a:latin typeface="Calibri" pitchFamily="34" charset="0"/>
          <a:ea typeface="MS PGothic" pitchFamily="34" charset="-128"/>
          <a:cs typeface="MS PGothic" charset="0"/>
        </a:defRPr>
      </a:lvl4pPr>
      <a:lvl5pPr algn="l" rtl="0" eaLnBrk="1" fontAlgn="base" hangingPunct="1">
        <a:lnSpc>
          <a:spcPct val="90000"/>
        </a:lnSpc>
        <a:spcBef>
          <a:spcPct val="0"/>
        </a:spcBef>
        <a:spcAft>
          <a:spcPct val="0"/>
        </a:spcAft>
        <a:defRPr sz="2800">
          <a:solidFill>
            <a:schemeClr val="bg1"/>
          </a:solidFill>
          <a:latin typeface="Calibri" pitchFamily="34" charset="0"/>
          <a:ea typeface="MS PGothic" pitchFamily="34" charset="-128"/>
          <a:cs typeface="MS PGothic" charset="0"/>
        </a:defRPr>
      </a:lvl5pPr>
      <a:lvl6pPr marL="457200" algn="l" rtl="0" eaLnBrk="1" fontAlgn="base" hangingPunct="1">
        <a:lnSpc>
          <a:spcPct val="90000"/>
        </a:lnSpc>
        <a:spcBef>
          <a:spcPct val="0"/>
        </a:spcBef>
        <a:spcAft>
          <a:spcPct val="0"/>
        </a:spcAft>
        <a:defRPr sz="3000">
          <a:solidFill>
            <a:schemeClr val="bg1"/>
          </a:solidFill>
          <a:latin typeface="Century Gothic" pitchFamily="-109" charset="0"/>
          <a:ea typeface="ＭＳ Ｐゴシック" pitchFamily="-109" charset="-128"/>
          <a:cs typeface="ＭＳ Ｐゴシック" pitchFamily="-109" charset="-128"/>
        </a:defRPr>
      </a:lvl6pPr>
      <a:lvl7pPr marL="914400" algn="l" rtl="0" eaLnBrk="1" fontAlgn="base" hangingPunct="1">
        <a:lnSpc>
          <a:spcPct val="90000"/>
        </a:lnSpc>
        <a:spcBef>
          <a:spcPct val="0"/>
        </a:spcBef>
        <a:spcAft>
          <a:spcPct val="0"/>
        </a:spcAft>
        <a:defRPr sz="3000">
          <a:solidFill>
            <a:schemeClr val="bg1"/>
          </a:solidFill>
          <a:latin typeface="Century Gothic" pitchFamily="-109" charset="0"/>
          <a:ea typeface="ＭＳ Ｐゴシック" pitchFamily="-109" charset="-128"/>
          <a:cs typeface="ＭＳ Ｐゴシック" pitchFamily="-109" charset="-128"/>
        </a:defRPr>
      </a:lvl7pPr>
      <a:lvl8pPr marL="1371600" algn="l" rtl="0" eaLnBrk="1" fontAlgn="base" hangingPunct="1">
        <a:lnSpc>
          <a:spcPct val="90000"/>
        </a:lnSpc>
        <a:spcBef>
          <a:spcPct val="0"/>
        </a:spcBef>
        <a:spcAft>
          <a:spcPct val="0"/>
        </a:spcAft>
        <a:defRPr sz="3000">
          <a:solidFill>
            <a:schemeClr val="bg1"/>
          </a:solidFill>
          <a:latin typeface="Century Gothic" pitchFamily="-109" charset="0"/>
          <a:ea typeface="ＭＳ Ｐゴシック" pitchFamily="-109" charset="-128"/>
          <a:cs typeface="ＭＳ Ｐゴシック" pitchFamily="-109" charset="-128"/>
        </a:defRPr>
      </a:lvl8pPr>
      <a:lvl9pPr marL="1828800" algn="l" rtl="0" eaLnBrk="1" fontAlgn="base" hangingPunct="1">
        <a:lnSpc>
          <a:spcPct val="90000"/>
        </a:lnSpc>
        <a:spcBef>
          <a:spcPct val="0"/>
        </a:spcBef>
        <a:spcAft>
          <a:spcPct val="0"/>
        </a:spcAft>
        <a:defRPr sz="3000">
          <a:solidFill>
            <a:schemeClr val="bg1"/>
          </a:solidFill>
          <a:latin typeface="Century Gothic" pitchFamily="-109" charset="0"/>
          <a:ea typeface="ＭＳ Ｐゴシック" pitchFamily="-109" charset="-128"/>
          <a:cs typeface="ＭＳ Ｐゴシック" pitchFamily="-109" charset="-128"/>
        </a:defRPr>
      </a:lvl9pPr>
    </p:titleStyle>
    <p:bodyStyle>
      <a:lvl1pPr marL="0" indent="0" algn="l" rtl="0" eaLnBrk="1" fontAlgn="base" hangingPunct="1">
        <a:spcBef>
          <a:spcPts val="1200"/>
        </a:spcBef>
        <a:spcAft>
          <a:spcPct val="0"/>
        </a:spcAft>
        <a:defRPr sz="1800">
          <a:solidFill>
            <a:schemeClr val="tx1"/>
          </a:solidFill>
          <a:latin typeface="+mn-lt"/>
          <a:ea typeface="MS PGothic" pitchFamily="34" charset="-128"/>
          <a:cs typeface="Roboto Regular"/>
        </a:defRPr>
      </a:lvl1pPr>
      <a:lvl2pPr marL="502920" indent="-228600" algn="l" rtl="0" eaLnBrk="1" fontAlgn="base" hangingPunct="1">
        <a:spcBef>
          <a:spcPts val="600"/>
        </a:spcBef>
        <a:spcAft>
          <a:spcPct val="0"/>
        </a:spcAft>
        <a:buClr>
          <a:schemeClr val="accent1"/>
        </a:buClr>
        <a:buFont typeface="Arial"/>
        <a:buChar char="•"/>
        <a:defRPr sz="1400">
          <a:solidFill>
            <a:schemeClr val="accent2">
              <a:lumMod val="75000"/>
            </a:schemeClr>
          </a:solidFill>
          <a:latin typeface="Roboto Regular"/>
          <a:ea typeface="MS PGothic" pitchFamily="34" charset="-128"/>
          <a:cs typeface="Roboto Regular"/>
        </a:defRPr>
      </a:lvl2pPr>
      <a:lvl3pPr marL="914400" indent="-228600" algn="l" rtl="0" eaLnBrk="1" fontAlgn="base" hangingPunct="1">
        <a:spcBef>
          <a:spcPts val="600"/>
        </a:spcBef>
        <a:spcAft>
          <a:spcPct val="0"/>
        </a:spcAft>
        <a:buClr>
          <a:schemeClr val="accent4"/>
        </a:buClr>
        <a:buFont typeface="Arial"/>
        <a:buChar char="•"/>
        <a:defRPr sz="1200">
          <a:solidFill>
            <a:schemeClr val="accent2">
              <a:lumMod val="75000"/>
            </a:schemeClr>
          </a:solidFill>
          <a:latin typeface="Roboto Regular"/>
          <a:ea typeface="MS PGothic" pitchFamily="34" charset="-128"/>
          <a:cs typeface="Roboto Regular"/>
        </a:defRPr>
      </a:lvl3pPr>
      <a:lvl4pPr marL="1325880" indent="-228600" algn="l" rtl="0" eaLnBrk="1" fontAlgn="base" hangingPunct="1">
        <a:spcBef>
          <a:spcPts val="600"/>
        </a:spcBef>
        <a:spcAft>
          <a:spcPct val="0"/>
        </a:spcAft>
        <a:buClr>
          <a:schemeClr val="accent5"/>
        </a:buClr>
        <a:buFont typeface="Arial"/>
        <a:buChar char="•"/>
        <a:defRPr sz="1100" baseline="0">
          <a:solidFill>
            <a:schemeClr val="accent2">
              <a:lumMod val="75000"/>
            </a:schemeClr>
          </a:solidFill>
          <a:latin typeface="Roboto Regular"/>
          <a:ea typeface="MS PGothic" pitchFamily="34" charset="-128"/>
          <a:cs typeface="Roboto Regular"/>
        </a:defRPr>
      </a:lvl4pPr>
      <a:lvl5pPr marL="1737360" marR="0" indent="-228600" algn="l" defTabSz="914400" rtl="0" eaLnBrk="1" fontAlgn="base" latinLnBrk="0" hangingPunct="1">
        <a:lnSpc>
          <a:spcPct val="100000"/>
        </a:lnSpc>
        <a:spcBef>
          <a:spcPts val="600"/>
        </a:spcBef>
        <a:spcAft>
          <a:spcPct val="0"/>
        </a:spcAft>
        <a:buClr>
          <a:schemeClr val="accent6"/>
        </a:buClr>
        <a:buSzTx/>
        <a:buFont typeface="Arial"/>
        <a:buChar char="•"/>
        <a:tabLst/>
        <a:defRPr sz="1000" b="0" baseline="0">
          <a:solidFill>
            <a:schemeClr val="accent2">
              <a:lumMod val="75000"/>
            </a:schemeClr>
          </a:solidFill>
          <a:latin typeface="Roboto Regular"/>
          <a:ea typeface="MS PGothic" pitchFamily="34" charset="-128"/>
          <a:cs typeface="Roboto Regular"/>
        </a:defRPr>
      </a:lvl5pPr>
      <a:lvl6pPr marL="2514600" indent="-228600" algn="l" rtl="0" eaLnBrk="1" fontAlgn="base" hangingPunct="1">
        <a:spcBef>
          <a:spcPct val="20000"/>
        </a:spcBef>
        <a:spcAft>
          <a:spcPct val="0"/>
        </a:spcAft>
        <a:buChar char="»"/>
        <a:defRPr sz="1500" b="1">
          <a:solidFill>
            <a:srgbClr val="727274"/>
          </a:solidFill>
          <a:latin typeface="+mn-lt"/>
          <a:ea typeface="+mn-ea"/>
        </a:defRPr>
      </a:lvl6pPr>
      <a:lvl7pPr marL="2971800" indent="-228600" algn="l" rtl="0" eaLnBrk="1" fontAlgn="base" hangingPunct="1">
        <a:spcBef>
          <a:spcPct val="20000"/>
        </a:spcBef>
        <a:spcAft>
          <a:spcPct val="0"/>
        </a:spcAft>
        <a:buChar char="»"/>
        <a:defRPr sz="1500" b="1">
          <a:solidFill>
            <a:srgbClr val="727274"/>
          </a:solidFill>
          <a:latin typeface="+mn-lt"/>
          <a:ea typeface="+mn-ea"/>
        </a:defRPr>
      </a:lvl7pPr>
      <a:lvl8pPr marL="3429000" indent="-228600" algn="l" rtl="0" eaLnBrk="1" fontAlgn="base" hangingPunct="1">
        <a:spcBef>
          <a:spcPct val="20000"/>
        </a:spcBef>
        <a:spcAft>
          <a:spcPct val="0"/>
        </a:spcAft>
        <a:buChar char="»"/>
        <a:defRPr sz="1500" b="1">
          <a:solidFill>
            <a:srgbClr val="727274"/>
          </a:solidFill>
          <a:latin typeface="+mn-lt"/>
          <a:ea typeface="+mn-ea"/>
        </a:defRPr>
      </a:lvl8pPr>
      <a:lvl9pPr marL="3886200" indent="-228600" algn="l" rtl="0" eaLnBrk="1" fontAlgn="base" hangingPunct="1">
        <a:spcBef>
          <a:spcPct val="20000"/>
        </a:spcBef>
        <a:spcAft>
          <a:spcPct val="0"/>
        </a:spcAft>
        <a:buChar char="»"/>
        <a:defRPr sz="1500" b="1">
          <a:solidFill>
            <a:srgbClr val="727274"/>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background.jpg"/>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0" y="14942"/>
            <a:ext cx="9144000" cy="5143500"/>
          </a:xfrm>
          <a:prstGeom prst="rect">
            <a:avLst/>
          </a:prstGeom>
        </p:spPr>
      </p:pic>
      <p:sp>
        <p:nvSpPr>
          <p:cNvPr id="13" name="Line 9"/>
          <p:cNvSpPr>
            <a:spLocks noChangeShapeType="1"/>
          </p:cNvSpPr>
          <p:nvPr/>
        </p:nvSpPr>
        <p:spPr bwMode="auto">
          <a:xfrm>
            <a:off x="553590" y="787019"/>
            <a:ext cx="8034356" cy="0"/>
          </a:xfrm>
          <a:prstGeom prst="line">
            <a:avLst/>
          </a:prstGeom>
          <a:noFill/>
          <a:ln w="12700" cmpd="sng">
            <a:solidFill>
              <a:schemeClr val="accent2"/>
            </a:solidFill>
            <a:round/>
            <a:headEnd/>
            <a:tailEnd/>
          </a:ln>
        </p:spPr>
        <p:txBody>
          <a:bodyPr wrap="none" anchor="ctr"/>
          <a:lstStyle/>
          <a:p>
            <a:pPr>
              <a:defRPr/>
            </a:pPr>
            <a:endParaRPr lang="en-US">
              <a:latin typeface="Arial" pitchFamily="-109" charset="0"/>
            </a:endParaRPr>
          </a:p>
        </p:txBody>
      </p:sp>
      <p:sp>
        <p:nvSpPr>
          <p:cNvPr id="1028" name="Rectangle 2"/>
          <p:cNvSpPr>
            <a:spLocks noGrp="1" noChangeArrowheads="1"/>
          </p:cNvSpPr>
          <p:nvPr>
            <p:ph type="title"/>
          </p:nvPr>
        </p:nvSpPr>
        <p:spPr bwMode="auto">
          <a:xfrm>
            <a:off x="547080" y="386220"/>
            <a:ext cx="6777732" cy="3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b" anchorCtr="0" compatLnSpc="1">
            <a:prstTxWarp prst="textNoShape">
              <a:avLst/>
            </a:prstTxWarp>
            <a:spAutoFit/>
          </a:bodyPr>
          <a:lstStyle/>
          <a:p>
            <a:pPr lvl="0"/>
            <a:endParaRPr lang="en-US" dirty="0"/>
          </a:p>
        </p:txBody>
      </p:sp>
      <p:sp>
        <p:nvSpPr>
          <p:cNvPr id="1029" name="Rectangle 3"/>
          <p:cNvSpPr>
            <a:spLocks noGrp="1" noChangeArrowheads="1"/>
          </p:cNvSpPr>
          <p:nvPr>
            <p:ph type="body" idx="1"/>
          </p:nvPr>
        </p:nvSpPr>
        <p:spPr bwMode="auto">
          <a:xfrm>
            <a:off x="547080" y="939255"/>
            <a:ext cx="8056359" cy="35709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 </a:t>
            </a:r>
          </a:p>
          <a:p>
            <a:pPr lvl="4"/>
            <a:r>
              <a:rPr lang="en-US" dirty="0"/>
              <a:t>F</a:t>
            </a:r>
            <a:r>
              <a:rPr lang="en-US" b="0" dirty="0"/>
              <a:t>ifth level</a:t>
            </a:r>
            <a:endParaRPr kumimoji="0" lang="en-US" sz="1400" b="0" i="0" u="none" strike="noStrike" kern="0" cap="none" spc="0" normalizeH="0" baseline="0" noProof="0" dirty="0">
              <a:ln>
                <a:noFill/>
              </a:ln>
              <a:solidFill>
                <a:srgbClr val="727274"/>
              </a:solidFill>
              <a:effectLst/>
              <a:uLnTx/>
              <a:uFillTx/>
              <a:latin typeface="+mn-lt"/>
              <a:ea typeface="ＭＳ Ｐゴシック"/>
            </a:endParaRPr>
          </a:p>
        </p:txBody>
      </p:sp>
      <p:sp>
        <p:nvSpPr>
          <p:cNvPr id="1030" name="Rectangle 6"/>
          <p:cNvSpPr>
            <a:spLocks noGrp="1" noChangeArrowheads="1"/>
          </p:cNvSpPr>
          <p:nvPr>
            <p:ph type="sldNum" sz="quarter" idx="4"/>
          </p:nvPr>
        </p:nvSpPr>
        <p:spPr bwMode="auto">
          <a:xfrm>
            <a:off x="6695891" y="4870068"/>
            <a:ext cx="1905000" cy="138499"/>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r" eaLnBrk="0" hangingPunct="0">
              <a:defRPr sz="900" b="1">
                <a:solidFill>
                  <a:srgbClr val="FFFFFF"/>
                </a:solidFill>
                <a:latin typeface="Roboto Regular"/>
                <a:cs typeface="Roboto Regular"/>
              </a:defRPr>
            </a:lvl1pPr>
          </a:lstStyle>
          <a:p>
            <a:fld id="{42C32FFB-F9AE-46F0-A233-A2E628258990}" type="slidenum">
              <a:rPr lang="en-US" smtClean="0"/>
              <a:pPr/>
              <a:t>‹#›</a:t>
            </a:fld>
            <a:endParaRPr lang="en-US" sz="1000"/>
          </a:p>
        </p:txBody>
      </p:sp>
      <p:sp>
        <p:nvSpPr>
          <p:cNvPr id="8" name="Rectangle 5"/>
          <p:cNvSpPr>
            <a:spLocks noGrp="1" noChangeArrowheads="1"/>
          </p:cNvSpPr>
          <p:nvPr>
            <p:ph type="ftr" sz="quarter" idx="3"/>
          </p:nvPr>
        </p:nvSpPr>
        <p:spPr>
          <a:xfrm>
            <a:off x="546139" y="4870066"/>
            <a:ext cx="5029200" cy="103585"/>
          </a:xfrm>
          <a:prstGeom prst="rect">
            <a:avLst/>
          </a:prstGeom>
        </p:spPr>
        <p:txBody>
          <a:bodyPr vert="horz" wrap="square" lIns="0" tIns="0" rIns="0" bIns="0" numCol="1" anchor="ctr" anchorCtr="0" compatLnSpc="1">
            <a:prstTxWarp prst="textNoShape">
              <a:avLst/>
            </a:prstTxWarp>
          </a:bodyPr>
          <a:lstStyle>
            <a:lvl1pPr>
              <a:defRPr sz="900" b="1">
                <a:solidFill>
                  <a:srgbClr val="FFFFFF"/>
                </a:solidFill>
                <a:latin typeface="Roboto Regular"/>
                <a:cs typeface="Roboto Regular"/>
              </a:defRPr>
            </a:lvl1pPr>
          </a:lstStyle>
          <a:p>
            <a:r>
              <a:rPr lang="en-US"/>
              <a:t>AMIA 2019 Annual Symposium  |   amia.org</a:t>
            </a:r>
            <a:endParaRPr lang="en-US" dirty="0"/>
          </a:p>
        </p:txBody>
      </p:sp>
      <p:pic>
        <p:nvPicPr>
          <p:cNvPr id="7" name="Picture 6" descr="amia-logo_color.png"/>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7475838" y="384421"/>
            <a:ext cx="1132702" cy="287299"/>
          </a:xfrm>
          <a:prstGeom prst="rect">
            <a:avLst/>
          </a:prstGeom>
        </p:spPr>
      </p:pic>
    </p:spTree>
    <p:extLst>
      <p:ext uri="{BB962C8B-B14F-4D97-AF65-F5344CB8AC3E}">
        <p14:creationId xmlns:p14="http://schemas.microsoft.com/office/powerpoint/2010/main" val="3148664903"/>
      </p:ext>
    </p:extLst>
  </p:cSld>
  <p:clrMap bg1="lt1" tx1="dk1" bg2="lt2" tx2="dk2" accent1="accent1" accent2="accent2" accent3="accent3" accent4="accent4" accent5="accent5" accent6="accent6" hlink="hlink" folHlink="folHlink"/>
  <p:sldLayoutIdLst>
    <p:sldLayoutId id="2147484591" r:id="rId1"/>
    <p:sldLayoutId id="2147484592" r:id="rId2"/>
    <p:sldLayoutId id="2147484593" r:id="rId3"/>
    <p:sldLayoutId id="2147484594" r:id="rId4"/>
    <p:sldLayoutId id="2147484595" r:id="rId5"/>
    <p:sldLayoutId id="2147484596" r:id="rId6"/>
    <p:sldLayoutId id="2147484597" r:id="rId7"/>
    <p:sldLayoutId id="2147484598" r:id="rId8"/>
    <p:sldLayoutId id="2147484599" r:id="rId9"/>
    <p:sldLayoutId id="2147484600" r:id="rId10"/>
    <p:sldLayoutId id="2147484601" r:id="rId11"/>
    <p:sldLayoutId id="2147484602" r:id="rId12"/>
    <p:sldLayoutId id="2147484603" r:id="rId13"/>
    <p:sldLayoutId id="2147484604" r:id="rId14"/>
    <p:sldLayoutId id="2147484605" r:id="rId15"/>
    <p:sldLayoutId id="2147484606" r:id="rId16"/>
  </p:sldLayoutIdLst>
  <p:hf hdr="0" dt="0"/>
  <p:txStyles>
    <p:titleStyle>
      <a:lvl1pPr algn="l" rtl="0" eaLnBrk="1" fontAlgn="base" hangingPunct="1">
        <a:lnSpc>
          <a:spcPct val="80000"/>
        </a:lnSpc>
        <a:spcBef>
          <a:spcPct val="0"/>
        </a:spcBef>
        <a:spcAft>
          <a:spcPct val="0"/>
        </a:spcAft>
        <a:defRPr sz="2600" b="1" i="0">
          <a:solidFill>
            <a:schemeClr val="accent1"/>
          </a:solidFill>
          <a:latin typeface="Roboto Regular"/>
          <a:ea typeface="MS PGothic" pitchFamily="34" charset="-128"/>
          <a:cs typeface="Roboto Regular"/>
        </a:defRPr>
      </a:lvl1pPr>
      <a:lvl2pPr algn="l" rtl="0" eaLnBrk="1" fontAlgn="base" hangingPunct="1">
        <a:lnSpc>
          <a:spcPct val="90000"/>
        </a:lnSpc>
        <a:spcBef>
          <a:spcPct val="0"/>
        </a:spcBef>
        <a:spcAft>
          <a:spcPct val="0"/>
        </a:spcAft>
        <a:defRPr sz="2800">
          <a:solidFill>
            <a:schemeClr val="bg1"/>
          </a:solidFill>
          <a:latin typeface="Calibri" pitchFamily="34" charset="0"/>
          <a:ea typeface="MS PGothic" pitchFamily="34" charset="-128"/>
          <a:cs typeface="MS PGothic" charset="0"/>
        </a:defRPr>
      </a:lvl2pPr>
      <a:lvl3pPr algn="l" rtl="0" eaLnBrk="1" fontAlgn="base" hangingPunct="1">
        <a:lnSpc>
          <a:spcPct val="90000"/>
        </a:lnSpc>
        <a:spcBef>
          <a:spcPct val="0"/>
        </a:spcBef>
        <a:spcAft>
          <a:spcPct val="0"/>
        </a:spcAft>
        <a:defRPr sz="2800">
          <a:solidFill>
            <a:schemeClr val="bg1"/>
          </a:solidFill>
          <a:latin typeface="Calibri" pitchFamily="34" charset="0"/>
          <a:ea typeface="MS PGothic" pitchFamily="34" charset="-128"/>
          <a:cs typeface="MS PGothic" charset="0"/>
        </a:defRPr>
      </a:lvl3pPr>
      <a:lvl4pPr algn="l" rtl="0" eaLnBrk="1" fontAlgn="base" hangingPunct="1">
        <a:lnSpc>
          <a:spcPct val="90000"/>
        </a:lnSpc>
        <a:spcBef>
          <a:spcPct val="0"/>
        </a:spcBef>
        <a:spcAft>
          <a:spcPct val="0"/>
        </a:spcAft>
        <a:defRPr sz="2800">
          <a:solidFill>
            <a:schemeClr val="bg1"/>
          </a:solidFill>
          <a:latin typeface="Calibri" pitchFamily="34" charset="0"/>
          <a:ea typeface="MS PGothic" pitchFamily="34" charset="-128"/>
          <a:cs typeface="MS PGothic" charset="0"/>
        </a:defRPr>
      </a:lvl4pPr>
      <a:lvl5pPr algn="l" rtl="0" eaLnBrk="1" fontAlgn="base" hangingPunct="1">
        <a:lnSpc>
          <a:spcPct val="90000"/>
        </a:lnSpc>
        <a:spcBef>
          <a:spcPct val="0"/>
        </a:spcBef>
        <a:spcAft>
          <a:spcPct val="0"/>
        </a:spcAft>
        <a:defRPr sz="2800">
          <a:solidFill>
            <a:schemeClr val="bg1"/>
          </a:solidFill>
          <a:latin typeface="Calibri" pitchFamily="34" charset="0"/>
          <a:ea typeface="MS PGothic" pitchFamily="34" charset="-128"/>
          <a:cs typeface="MS PGothic" charset="0"/>
        </a:defRPr>
      </a:lvl5pPr>
      <a:lvl6pPr marL="457200" algn="l" rtl="0" eaLnBrk="1" fontAlgn="base" hangingPunct="1">
        <a:lnSpc>
          <a:spcPct val="90000"/>
        </a:lnSpc>
        <a:spcBef>
          <a:spcPct val="0"/>
        </a:spcBef>
        <a:spcAft>
          <a:spcPct val="0"/>
        </a:spcAft>
        <a:defRPr sz="3000">
          <a:solidFill>
            <a:schemeClr val="bg1"/>
          </a:solidFill>
          <a:latin typeface="Century Gothic" pitchFamily="-109" charset="0"/>
          <a:ea typeface="ＭＳ Ｐゴシック" pitchFamily="-109" charset="-128"/>
          <a:cs typeface="ＭＳ Ｐゴシック" pitchFamily="-109" charset="-128"/>
        </a:defRPr>
      </a:lvl6pPr>
      <a:lvl7pPr marL="914400" algn="l" rtl="0" eaLnBrk="1" fontAlgn="base" hangingPunct="1">
        <a:lnSpc>
          <a:spcPct val="90000"/>
        </a:lnSpc>
        <a:spcBef>
          <a:spcPct val="0"/>
        </a:spcBef>
        <a:spcAft>
          <a:spcPct val="0"/>
        </a:spcAft>
        <a:defRPr sz="3000">
          <a:solidFill>
            <a:schemeClr val="bg1"/>
          </a:solidFill>
          <a:latin typeface="Century Gothic" pitchFamily="-109" charset="0"/>
          <a:ea typeface="ＭＳ Ｐゴシック" pitchFamily="-109" charset="-128"/>
          <a:cs typeface="ＭＳ Ｐゴシック" pitchFamily="-109" charset="-128"/>
        </a:defRPr>
      </a:lvl7pPr>
      <a:lvl8pPr marL="1371600" algn="l" rtl="0" eaLnBrk="1" fontAlgn="base" hangingPunct="1">
        <a:lnSpc>
          <a:spcPct val="90000"/>
        </a:lnSpc>
        <a:spcBef>
          <a:spcPct val="0"/>
        </a:spcBef>
        <a:spcAft>
          <a:spcPct val="0"/>
        </a:spcAft>
        <a:defRPr sz="3000">
          <a:solidFill>
            <a:schemeClr val="bg1"/>
          </a:solidFill>
          <a:latin typeface="Century Gothic" pitchFamily="-109" charset="0"/>
          <a:ea typeface="ＭＳ Ｐゴシック" pitchFamily="-109" charset="-128"/>
          <a:cs typeface="ＭＳ Ｐゴシック" pitchFamily="-109" charset="-128"/>
        </a:defRPr>
      </a:lvl8pPr>
      <a:lvl9pPr marL="1828800" algn="l" rtl="0" eaLnBrk="1" fontAlgn="base" hangingPunct="1">
        <a:lnSpc>
          <a:spcPct val="90000"/>
        </a:lnSpc>
        <a:spcBef>
          <a:spcPct val="0"/>
        </a:spcBef>
        <a:spcAft>
          <a:spcPct val="0"/>
        </a:spcAft>
        <a:defRPr sz="3000">
          <a:solidFill>
            <a:schemeClr val="bg1"/>
          </a:solidFill>
          <a:latin typeface="Century Gothic" pitchFamily="-109" charset="0"/>
          <a:ea typeface="ＭＳ Ｐゴシック" pitchFamily="-109" charset="-128"/>
          <a:cs typeface="ＭＳ Ｐゴシック" pitchFamily="-109" charset="-128"/>
        </a:defRPr>
      </a:lvl9pPr>
    </p:titleStyle>
    <p:bodyStyle>
      <a:lvl1pPr marL="0" indent="0" algn="l" rtl="0" eaLnBrk="1" fontAlgn="base" hangingPunct="1">
        <a:spcBef>
          <a:spcPts val="1200"/>
        </a:spcBef>
        <a:spcAft>
          <a:spcPct val="0"/>
        </a:spcAft>
        <a:defRPr sz="1800">
          <a:solidFill>
            <a:schemeClr val="tx1"/>
          </a:solidFill>
          <a:latin typeface="Roboto Regular"/>
          <a:ea typeface="MS PGothic" pitchFamily="34" charset="-128"/>
          <a:cs typeface="Roboto Regular"/>
        </a:defRPr>
      </a:lvl1pPr>
      <a:lvl2pPr marL="502920" indent="-228600" algn="l" rtl="0" eaLnBrk="1" fontAlgn="base" hangingPunct="1">
        <a:spcBef>
          <a:spcPts val="600"/>
        </a:spcBef>
        <a:spcAft>
          <a:spcPct val="0"/>
        </a:spcAft>
        <a:buClr>
          <a:schemeClr val="accent1"/>
        </a:buClr>
        <a:buFont typeface="Arial"/>
        <a:buChar char="•"/>
        <a:defRPr sz="1400">
          <a:solidFill>
            <a:schemeClr val="accent2">
              <a:lumMod val="75000"/>
            </a:schemeClr>
          </a:solidFill>
          <a:latin typeface="Roboto Regular"/>
          <a:ea typeface="MS PGothic" pitchFamily="34" charset="-128"/>
          <a:cs typeface="Roboto Regular"/>
        </a:defRPr>
      </a:lvl2pPr>
      <a:lvl3pPr marL="914400" indent="-228600" algn="l" rtl="0" eaLnBrk="1" fontAlgn="base" hangingPunct="1">
        <a:spcBef>
          <a:spcPts val="600"/>
        </a:spcBef>
        <a:spcAft>
          <a:spcPct val="0"/>
        </a:spcAft>
        <a:buClr>
          <a:schemeClr val="accent4"/>
        </a:buClr>
        <a:buFont typeface="Arial"/>
        <a:buChar char="•"/>
        <a:defRPr sz="1200">
          <a:solidFill>
            <a:schemeClr val="accent2">
              <a:lumMod val="75000"/>
            </a:schemeClr>
          </a:solidFill>
          <a:latin typeface="Roboto Regular"/>
          <a:ea typeface="MS PGothic" pitchFamily="34" charset="-128"/>
          <a:cs typeface="Roboto Regular"/>
        </a:defRPr>
      </a:lvl3pPr>
      <a:lvl4pPr marL="1325880" indent="-228600" algn="l" rtl="0" eaLnBrk="1" fontAlgn="base" hangingPunct="1">
        <a:spcBef>
          <a:spcPts val="600"/>
        </a:spcBef>
        <a:spcAft>
          <a:spcPct val="0"/>
        </a:spcAft>
        <a:buClr>
          <a:schemeClr val="accent5"/>
        </a:buClr>
        <a:buFont typeface="Arial"/>
        <a:buChar char="•"/>
        <a:defRPr sz="1100" baseline="0">
          <a:solidFill>
            <a:schemeClr val="accent2">
              <a:lumMod val="75000"/>
            </a:schemeClr>
          </a:solidFill>
          <a:latin typeface="Roboto Regular"/>
          <a:ea typeface="MS PGothic" pitchFamily="34" charset="-128"/>
          <a:cs typeface="Roboto Regular"/>
        </a:defRPr>
      </a:lvl4pPr>
      <a:lvl5pPr marL="1737360" marR="0" indent="-228600" algn="l" defTabSz="914400" rtl="0" eaLnBrk="1" fontAlgn="base" latinLnBrk="0" hangingPunct="1">
        <a:lnSpc>
          <a:spcPct val="100000"/>
        </a:lnSpc>
        <a:spcBef>
          <a:spcPts val="600"/>
        </a:spcBef>
        <a:spcAft>
          <a:spcPct val="0"/>
        </a:spcAft>
        <a:buClr>
          <a:schemeClr val="accent6"/>
        </a:buClr>
        <a:buSzTx/>
        <a:buFont typeface="Arial"/>
        <a:buChar char="•"/>
        <a:tabLst/>
        <a:defRPr sz="1000" b="0" baseline="0">
          <a:solidFill>
            <a:schemeClr val="accent2">
              <a:lumMod val="75000"/>
            </a:schemeClr>
          </a:solidFill>
          <a:latin typeface="Roboto Regular"/>
          <a:ea typeface="MS PGothic" pitchFamily="34" charset="-128"/>
          <a:cs typeface="Roboto Regular"/>
        </a:defRPr>
      </a:lvl5pPr>
      <a:lvl6pPr marL="2514600" indent="-228600" algn="l" rtl="0" eaLnBrk="1" fontAlgn="base" hangingPunct="1">
        <a:spcBef>
          <a:spcPct val="20000"/>
        </a:spcBef>
        <a:spcAft>
          <a:spcPct val="0"/>
        </a:spcAft>
        <a:buChar char="»"/>
        <a:defRPr sz="1500" b="1">
          <a:solidFill>
            <a:srgbClr val="727274"/>
          </a:solidFill>
          <a:latin typeface="+mn-lt"/>
          <a:ea typeface="+mn-ea"/>
        </a:defRPr>
      </a:lvl6pPr>
      <a:lvl7pPr marL="2971800" indent="-228600" algn="l" rtl="0" eaLnBrk="1" fontAlgn="base" hangingPunct="1">
        <a:spcBef>
          <a:spcPct val="20000"/>
        </a:spcBef>
        <a:spcAft>
          <a:spcPct val="0"/>
        </a:spcAft>
        <a:buChar char="»"/>
        <a:defRPr sz="1500" b="1">
          <a:solidFill>
            <a:srgbClr val="727274"/>
          </a:solidFill>
          <a:latin typeface="+mn-lt"/>
          <a:ea typeface="+mn-ea"/>
        </a:defRPr>
      </a:lvl7pPr>
      <a:lvl8pPr marL="3429000" indent="-228600" algn="l" rtl="0" eaLnBrk="1" fontAlgn="base" hangingPunct="1">
        <a:spcBef>
          <a:spcPct val="20000"/>
        </a:spcBef>
        <a:spcAft>
          <a:spcPct val="0"/>
        </a:spcAft>
        <a:buChar char="»"/>
        <a:defRPr sz="1500" b="1">
          <a:solidFill>
            <a:srgbClr val="727274"/>
          </a:solidFill>
          <a:latin typeface="+mn-lt"/>
          <a:ea typeface="+mn-ea"/>
        </a:defRPr>
      </a:lvl8pPr>
      <a:lvl9pPr marL="3886200" indent="-228600" algn="l" rtl="0" eaLnBrk="1" fontAlgn="base" hangingPunct="1">
        <a:spcBef>
          <a:spcPct val="20000"/>
        </a:spcBef>
        <a:spcAft>
          <a:spcPct val="0"/>
        </a:spcAft>
        <a:buChar char="»"/>
        <a:defRPr sz="1500" b="1">
          <a:solidFill>
            <a:srgbClr val="727274"/>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github.com/ICO-ontology/ICO"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91A10BCE-D490-8D43-98BC-26011DDD8721}"/>
              </a:ext>
            </a:extLst>
          </p:cNvPr>
          <p:cNvSpPr>
            <a:spLocks noGrp="1"/>
          </p:cNvSpPr>
          <p:nvPr>
            <p:ph type="subTitle" idx="1"/>
          </p:nvPr>
        </p:nvSpPr>
        <p:spPr>
          <a:xfrm>
            <a:off x="626016" y="2749826"/>
            <a:ext cx="7151428" cy="687368"/>
          </a:xfrm>
        </p:spPr>
        <p:txBody>
          <a:bodyPr/>
          <a:lstStyle/>
          <a:p>
            <a:r>
              <a:rPr lang="en-US" dirty="0" smtClean="0"/>
              <a:t>Jonathan Vajda</a:t>
            </a:r>
            <a:endParaRPr lang="en-US" dirty="0"/>
          </a:p>
          <a:p>
            <a:pPr lvl="1"/>
            <a:r>
              <a:rPr lang="en-US" dirty="0"/>
              <a:t>PhD(c) in Philosophy, University at Buffalo, SUNY</a:t>
            </a:r>
            <a:endParaRPr lang="en-US" dirty="0">
              <a:highlight>
                <a:srgbClr val="FFFF00"/>
              </a:highlight>
            </a:endParaRPr>
          </a:p>
          <a:p>
            <a:pPr lvl="1"/>
            <a:r>
              <a:rPr lang="en-US" dirty="0" smtClean="0"/>
              <a:t>jonathan.vajda@gmail.com</a:t>
            </a:r>
            <a:endParaRPr lang="en-US" dirty="0">
              <a:highlight>
                <a:srgbClr val="FFFF00"/>
              </a:highlight>
            </a:endParaRPr>
          </a:p>
        </p:txBody>
      </p:sp>
      <p:sp>
        <p:nvSpPr>
          <p:cNvPr id="5" name="Text Placeholder 4">
            <a:extLst>
              <a:ext uri="{FF2B5EF4-FFF2-40B4-BE49-F238E27FC236}">
                <a16:creationId xmlns:a16="http://schemas.microsoft.com/office/drawing/2014/main" id="{D95F18BA-2797-3349-948B-001C06C115A3}"/>
              </a:ext>
            </a:extLst>
          </p:cNvPr>
          <p:cNvSpPr>
            <a:spLocks noGrp="1"/>
          </p:cNvSpPr>
          <p:nvPr>
            <p:ph type="body" sz="quarter" idx="10"/>
          </p:nvPr>
        </p:nvSpPr>
        <p:spPr>
          <a:xfrm>
            <a:off x="553591" y="1223203"/>
            <a:ext cx="7964045" cy="1447396"/>
          </a:xfrm>
        </p:spPr>
        <p:txBody>
          <a:bodyPr/>
          <a:lstStyle/>
          <a:p>
            <a:r>
              <a:rPr lang="en-US" dirty="0"/>
              <a:t>Expanding the Representation of Permissions </a:t>
            </a:r>
            <a:r>
              <a:rPr lang="en-US" dirty="0" smtClean="0"/>
              <a:t>in </a:t>
            </a:r>
            <a:r>
              <a:rPr lang="en-US" dirty="0"/>
              <a:t>the Informed Consent Ontology (ICO)</a:t>
            </a:r>
          </a:p>
          <a:p>
            <a:pPr lvl="1"/>
            <a:r>
              <a:rPr lang="en-US" b="1" dirty="0"/>
              <a:t>Engaging Patients in </a:t>
            </a:r>
            <a:r>
              <a:rPr lang="en-US" b="1" dirty="0" smtClean="0"/>
              <a:t>Research</a:t>
            </a:r>
          </a:p>
          <a:p>
            <a:pPr lvl="1"/>
            <a:r>
              <a:rPr lang="en-US" b="1" dirty="0" smtClean="0"/>
              <a:t>S02</a:t>
            </a:r>
            <a:r>
              <a:rPr lang="en-US" b="1" dirty="0"/>
              <a:t>: Oral </a:t>
            </a:r>
            <a:r>
              <a:rPr lang="en-US" b="1" dirty="0" smtClean="0"/>
              <a:t>Presentations</a:t>
            </a:r>
            <a:endParaRPr lang="en-US" dirty="0"/>
          </a:p>
        </p:txBody>
      </p:sp>
    </p:spTree>
    <p:extLst>
      <p:ext uri="{BB962C8B-B14F-4D97-AF65-F5344CB8AC3E}">
        <p14:creationId xmlns:p14="http://schemas.microsoft.com/office/powerpoint/2010/main" val="28521687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
            <a:extLst>
              <a:ext uri="{FF2B5EF4-FFF2-40B4-BE49-F238E27FC236}">
                <a16:creationId xmlns:a16="http://schemas.microsoft.com/office/drawing/2014/main" id="{D7E6C757-1C6F-46AF-872E-8E0D313C8CEF}"/>
              </a:ext>
            </a:extLst>
          </p:cNvPr>
          <p:cNvSpPr>
            <a:spLocks noGrp="1"/>
          </p:cNvSpPr>
          <p:nvPr>
            <p:ph type="sldNum" sz="quarter" idx="11"/>
          </p:nvPr>
        </p:nvSpPr>
        <p:spPr>
          <a:xfrm>
            <a:off x="1190558" y="4912446"/>
            <a:ext cx="151924" cy="138499"/>
          </a:xfrm>
        </p:spPr>
        <p:txBody>
          <a:bodyPr/>
          <a:lstStyle/>
          <a:p>
            <a:pPr>
              <a:defRPr/>
            </a:pPr>
            <a:fld id="{8534EF41-5AB4-4F3B-9CB2-71A30C75547E}" type="slidenum">
              <a:rPr lang="en-US" smtClean="0">
                <a:latin typeface="myriad-pro"/>
              </a:rPr>
              <a:pPr>
                <a:defRPr/>
              </a:pPr>
              <a:t>2</a:t>
            </a:fld>
            <a:endParaRPr lang="en-US" dirty="0">
              <a:latin typeface="myriad-pro"/>
            </a:endParaRPr>
          </a:p>
        </p:txBody>
      </p:sp>
      <p:sp>
        <p:nvSpPr>
          <p:cNvPr id="9" name="Title 8"/>
          <p:cNvSpPr>
            <a:spLocks noGrp="1"/>
          </p:cNvSpPr>
          <p:nvPr>
            <p:ph type="title"/>
          </p:nvPr>
        </p:nvSpPr>
        <p:spPr/>
        <p:txBody>
          <a:bodyPr/>
          <a:lstStyle/>
          <a:p>
            <a:r>
              <a:rPr lang="en-US" dirty="0" smtClean="0"/>
              <a:t>Disclosure Slide</a:t>
            </a:r>
            <a:endParaRPr lang="en-US" dirty="0"/>
          </a:p>
        </p:txBody>
      </p:sp>
      <p:sp>
        <p:nvSpPr>
          <p:cNvPr id="3" name="Rectangle 2"/>
          <p:cNvSpPr/>
          <p:nvPr/>
        </p:nvSpPr>
        <p:spPr>
          <a:xfrm>
            <a:off x="517028" y="893916"/>
            <a:ext cx="8038835" cy="830997"/>
          </a:xfrm>
          <a:prstGeom prst="rect">
            <a:avLst/>
          </a:prstGeom>
        </p:spPr>
        <p:txBody>
          <a:bodyPr wrap="square">
            <a:spAutoFit/>
          </a:bodyPr>
          <a:lstStyle/>
          <a:p>
            <a:r>
              <a:rPr lang="en-US" dirty="0"/>
              <a:t>I and my </a:t>
            </a:r>
            <a:r>
              <a:rPr lang="en-US" dirty="0" smtClean="0"/>
              <a:t>spouse </a:t>
            </a:r>
            <a:r>
              <a:rPr lang="en-US" dirty="0"/>
              <a:t>have no relevant relationships with commercial interests to disclose</a:t>
            </a:r>
            <a:r>
              <a:rPr lang="en-US" dirty="0" smtClean="0"/>
              <a:t>.</a:t>
            </a:r>
            <a:endParaRPr lang="en-US" dirty="0"/>
          </a:p>
        </p:txBody>
      </p:sp>
    </p:spTree>
    <p:extLst>
      <p:ext uri="{BB962C8B-B14F-4D97-AF65-F5344CB8AC3E}">
        <p14:creationId xmlns:p14="http://schemas.microsoft.com/office/powerpoint/2010/main" val="2060152375"/>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0B7D2-324C-4736-A4D3-8B863A75C904}"/>
              </a:ext>
            </a:extLst>
          </p:cNvPr>
          <p:cNvSpPr>
            <a:spLocks noGrp="1"/>
          </p:cNvSpPr>
          <p:nvPr>
            <p:ph type="title"/>
          </p:nvPr>
        </p:nvSpPr>
        <p:spPr/>
        <p:txBody>
          <a:bodyPr/>
          <a:lstStyle/>
          <a:p>
            <a:r>
              <a:rPr lang="en-US"/>
              <a:t>Learning Objectives</a:t>
            </a:r>
            <a:endParaRPr lang="en-US" dirty="0"/>
          </a:p>
        </p:txBody>
      </p:sp>
      <p:sp>
        <p:nvSpPr>
          <p:cNvPr id="3" name="Content Placeholder 2">
            <a:extLst>
              <a:ext uri="{FF2B5EF4-FFF2-40B4-BE49-F238E27FC236}">
                <a16:creationId xmlns:a16="http://schemas.microsoft.com/office/drawing/2014/main" id="{0B8082D5-DA3E-4243-BBB8-B811169C8FD8}"/>
              </a:ext>
            </a:extLst>
          </p:cNvPr>
          <p:cNvSpPr>
            <a:spLocks noGrp="1"/>
          </p:cNvSpPr>
          <p:nvPr>
            <p:ph sz="quarter" idx="12"/>
          </p:nvPr>
        </p:nvSpPr>
        <p:spPr/>
        <p:txBody>
          <a:bodyPr/>
          <a:lstStyle/>
          <a:p>
            <a:r>
              <a:rPr lang="en-US" dirty="0"/>
              <a:t>After participating in this session the learner should be better able to:</a:t>
            </a:r>
          </a:p>
          <a:p>
            <a:pPr lvl="1"/>
            <a:endParaRPr lang="en-US" sz="1800" dirty="0" smtClean="0"/>
          </a:p>
          <a:p>
            <a:pPr lvl="1"/>
            <a:r>
              <a:rPr lang="en-US" sz="1800" dirty="0" smtClean="0"/>
              <a:t>Describe a refactoring process used to transform an application ontology to a reference ontology.  </a:t>
            </a:r>
          </a:p>
          <a:p>
            <a:pPr lvl="1"/>
            <a:r>
              <a:rPr lang="en-US" sz="1800" dirty="0" smtClean="0"/>
              <a:t>Describe a semantic approach to representing permissions as used in informed consent processes and documents.</a:t>
            </a:r>
          </a:p>
          <a:p>
            <a:pPr lvl="1"/>
            <a:r>
              <a:rPr lang="en-US" sz="1800" dirty="0" smtClean="0"/>
              <a:t>Represent entities following a design pattern in which atomic classes are preferred</a:t>
            </a:r>
            <a:endParaRPr lang="en-US" sz="1800" dirty="0"/>
          </a:p>
        </p:txBody>
      </p:sp>
      <p:sp>
        <p:nvSpPr>
          <p:cNvPr id="4" name="Slide Number Placeholder 3">
            <a:extLst>
              <a:ext uri="{FF2B5EF4-FFF2-40B4-BE49-F238E27FC236}">
                <a16:creationId xmlns:a16="http://schemas.microsoft.com/office/drawing/2014/main" id="{AE70FF5F-FD02-4F5E-A959-A21CD5525F3A}"/>
              </a:ext>
            </a:extLst>
          </p:cNvPr>
          <p:cNvSpPr>
            <a:spLocks noGrp="1"/>
          </p:cNvSpPr>
          <p:nvPr>
            <p:ph type="sldNum" sz="quarter" idx="4"/>
          </p:nvPr>
        </p:nvSpPr>
        <p:spPr/>
        <p:txBody>
          <a:bodyPr/>
          <a:lstStyle/>
          <a:p>
            <a:fld id="{42C32FFB-F9AE-46F0-A233-A2E628258990}" type="slidenum">
              <a:rPr lang="en-US" smtClean="0"/>
              <a:pPr/>
              <a:t>3</a:t>
            </a:fld>
            <a:endParaRPr lang="en-US"/>
          </a:p>
        </p:txBody>
      </p:sp>
      <p:sp>
        <p:nvSpPr>
          <p:cNvPr id="5" name="Footer Placeholder 4">
            <a:extLst>
              <a:ext uri="{FF2B5EF4-FFF2-40B4-BE49-F238E27FC236}">
                <a16:creationId xmlns:a16="http://schemas.microsoft.com/office/drawing/2014/main" id="{3DDE21D3-342C-46E7-81C2-45C6944D83E2}"/>
              </a:ext>
            </a:extLst>
          </p:cNvPr>
          <p:cNvSpPr>
            <a:spLocks noGrp="1"/>
          </p:cNvSpPr>
          <p:nvPr>
            <p:ph type="ftr" sz="quarter" idx="3"/>
          </p:nvPr>
        </p:nvSpPr>
        <p:spPr/>
        <p:txBody>
          <a:bodyPr/>
          <a:lstStyle/>
          <a:p>
            <a:r>
              <a:rPr lang="en-US"/>
              <a:t>AMIA 2019 Annual Symposium  |   amia.org</a:t>
            </a:r>
            <a:endParaRPr lang="en-US" dirty="0"/>
          </a:p>
        </p:txBody>
      </p:sp>
    </p:spTree>
    <p:extLst>
      <p:ext uri="{BB962C8B-B14F-4D97-AF65-F5344CB8AC3E}">
        <p14:creationId xmlns:p14="http://schemas.microsoft.com/office/powerpoint/2010/main" val="31271579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98644" y="210844"/>
            <a:ext cx="6777732" cy="320088"/>
          </a:xfrm>
        </p:spPr>
        <p:txBody>
          <a:bodyPr/>
          <a:lstStyle/>
          <a:p>
            <a:r>
              <a:rPr lang="en-US" dirty="0"/>
              <a:t>Research </a:t>
            </a:r>
            <a:r>
              <a:rPr lang="en-US" dirty="0" smtClean="0"/>
              <a:t>Team</a:t>
            </a:r>
            <a:endParaRPr lang="en-US" dirty="0"/>
          </a:p>
        </p:txBody>
      </p:sp>
      <p:pic>
        <p:nvPicPr>
          <p:cNvPr id="18" name="Picture 17">
            <a:extLst>
              <a:ext uri="{FF2B5EF4-FFF2-40B4-BE49-F238E27FC236}">
                <a16:creationId xmlns:a16="http://schemas.microsoft.com/office/drawing/2014/main" id="{036D39EA-565A-4CCA-9523-0FE07EF11050}"/>
              </a:ext>
            </a:extLst>
          </p:cNvPr>
          <p:cNvPicPr>
            <a:picLocks noChangeAspect="1"/>
          </p:cNvPicPr>
          <p:nvPr/>
        </p:nvPicPr>
        <p:blipFill>
          <a:blip r:embed="rId3"/>
          <a:stretch>
            <a:fillRect/>
          </a:stretch>
        </p:blipFill>
        <p:spPr>
          <a:xfrm>
            <a:off x="3474638" y="2948193"/>
            <a:ext cx="1379954" cy="1034966"/>
          </a:xfrm>
          <a:prstGeom prst="rect">
            <a:avLst/>
          </a:prstGeom>
        </p:spPr>
      </p:pic>
      <p:sp>
        <p:nvSpPr>
          <p:cNvPr id="20" name="TextBox 19">
            <a:extLst>
              <a:ext uri="{FF2B5EF4-FFF2-40B4-BE49-F238E27FC236}">
                <a16:creationId xmlns:a16="http://schemas.microsoft.com/office/drawing/2014/main" id="{EF90F0E0-8AFD-419B-A6C0-05D9B3F77FF8}"/>
              </a:ext>
            </a:extLst>
          </p:cNvPr>
          <p:cNvSpPr txBox="1"/>
          <p:nvPr/>
        </p:nvSpPr>
        <p:spPr>
          <a:xfrm>
            <a:off x="3337473" y="4121235"/>
            <a:ext cx="1608926" cy="553998"/>
          </a:xfrm>
          <a:prstGeom prst="rect">
            <a:avLst/>
          </a:prstGeom>
          <a:noFill/>
        </p:spPr>
        <p:txBody>
          <a:bodyPr wrap="square" lIns="0" tIns="0" rIns="0" bIns="0" rtlCol="0">
            <a:spAutoFit/>
          </a:bodyPr>
          <a:lstStyle/>
          <a:p>
            <a:pPr algn="ctr"/>
            <a:r>
              <a:rPr lang="en-US" sz="1200" b="1" dirty="0">
                <a:latin typeface="+mn-lt"/>
              </a:rPr>
              <a:t>Cooper M. Stansbury</a:t>
            </a:r>
          </a:p>
          <a:p>
            <a:pPr algn="ctr"/>
            <a:r>
              <a:rPr lang="en-US" sz="1200" dirty="0" smtClean="0">
                <a:latin typeface="+mn-lt"/>
              </a:rPr>
              <a:t>Research </a:t>
            </a:r>
            <a:r>
              <a:rPr lang="en-US" sz="1200" dirty="0">
                <a:latin typeface="+mn-lt"/>
              </a:rPr>
              <a:t>Associate</a:t>
            </a:r>
            <a:br>
              <a:rPr lang="en-US" sz="1200" dirty="0">
                <a:latin typeface="+mn-lt"/>
              </a:rPr>
            </a:br>
            <a:r>
              <a:rPr lang="en-US" sz="1200" dirty="0">
                <a:latin typeface="+mn-lt"/>
              </a:rPr>
              <a:t>University of Michigan</a:t>
            </a:r>
          </a:p>
        </p:txBody>
      </p:sp>
      <p:sp>
        <p:nvSpPr>
          <p:cNvPr id="23" name="TextBox 22">
            <a:extLst>
              <a:ext uri="{FF2B5EF4-FFF2-40B4-BE49-F238E27FC236}">
                <a16:creationId xmlns:a16="http://schemas.microsoft.com/office/drawing/2014/main" id="{13BB79DD-A0C7-496C-B99C-B5F3C091ADD1}"/>
              </a:ext>
            </a:extLst>
          </p:cNvPr>
          <p:cNvSpPr txBox="1"/>
          <p:nvPr/>
        </p:nvSpPr>
        <p:spPr>
          <a:xfrm>
            <a:off x="4798414" y="4130525"/>
            <a:ext cx="1943971" cy="553998"/>
          </a:xfrm>
          <a:prstGeom prst="rect">
            <a:avLst/>
          </a:prstGeom>
          <a:noFill/>
        </p:spPr>
        <p:txBody>
          <a:bodyPr wrap="square" lIns="0" tIns="0" rIns="0" bIns="0" rtlCol="0">
            <a:spAutoFit/>
          </a:bodyPr>
          <a:lstStyle/>
          <a:p>
            <a:pPr algn="ctr"/>
            <a:r>
              <a:rPr lang="en-US" sz="1200" b="1" dirty="0">
                <a:latin typeface="+mn-lt"/>
              </a:rPr>
              <a:t>Elizabeth Umberfield</a:t>
            </a:r>
            <a:br>
              <a:rPr lang="en-US" sz="1200" b="1" dirty="0">
                <a:latin typeface="+mn-lt"/>
              </a:rPr>
            </a:br>
            <a:r>
              <a:rPr lang="en-US" sz="1200" dirty="0">
                <a:latin typeface="+mn-lt"/>
              </a:rPr>
              <a:t>PhD Candidate</a:t>
            </a:r>
          </a:p>
          <a:p>
            <a:pPr algn="ctr"/>
            <a:r>
              <a:rPr lang="en-US" sz="1200" dirty="0">
                <a:latin typeface="+mn-lt"/>
              </a:rPr>
              <a:t>University of Michigan</a:t>
            </a:r>
          </a:p>
        </p:txBody>
      </p:sp>
      <p:pic>
        <p:nvPicPr>
          <p:cNvPr id="1026" name="Picture 2" descr="https://ubwp.buffalo.edu/ncor/wp-content/uploads/sites/40/2015/10/J-Neil-Otte-2.3.17-225x300.jpg">
            <a:extLst>
              <a:ext uri="{FF2B5EF4-FFF2-40B4-BE49-F238E27FC236}">
                <a16:creationId xmlns:a16="http://schemas.microsoft.com/office/drawing/2014/main" id="{17779B50-4424-447D-BE13-1993BB5CC2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343" y="2783073"/>
            <a:ext cx="1028700" cy="12903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5C9C155-9F19-4FFD-8284-46CB6F7DFDCB}"/>
              </a:ext>
            </a:extLst>
          </p:cNvPr>
          <p:cNvSpPr txBox="1"/>
          <p:nvPr/>
        </p:nvSpPr>
        <p:spPr>
          <a:xfrm>
            <a:off x="69902" y="4121186"/>
            <a:ext cx="1789508" cy="553998"/>
          </a:xfrm>
          <a:prstGeom prst="rect">
            <a:avLst/>
          </a:prstGeom>
          <a:noFill/>
        </p:spPr>
        <p:txBody>
          <a:bodyPr wrap="square" lIns="0" tIns="0" rIns="0" bIns="0" rtlCol="0">
            <a:spAutoFit/>
          </a:bodyPr>
          <a:lstStyle/>
          <a:p>
            <a:pPr algn="ctr"/>
            <a:r>
              <a:rPr lang="en-US" sz="1200" b="1" dirty="0">
                <a:latin typeface="+mn-lt"/>
              </a:rPr>
              <a:t>J. Neil Otte</a:t>
            </a:r>
          </a:p>
          <a:p>
            <a:pPr algn="ctr"/>
            <a:r>
              <a:rPr lang="en-US" sz="1200" dirty="0">
                <a:latin typeface="+mn-lt"/>
              </a:rPr>
              <a:t>Senior Ontologist</a:t>
            </a:r>
            <a:br>
              <a:rPr lang="en-US" sz="1200" dirty="0">
                <a:latin typeface="+mn-lt"/>
              </a:rPr>
            </a:br>
            <a:r>
              <a:rPr lang="en-US" sz="1200" dirty="0" smtClean="0">
                <a:latin typeface="+mn-lt"/>
              </a:rPr>
              <a:t>JHU Applied Physics Lab</a:t>
            </a:r>
            <a:endParaRPr lang="en-US" sz="1200" dirty="0">
              <a:latin typeface="+mn-lt"/>
            </a:endParaRPr>
          </a:p>
        </p:txBody>
      </p:sp>
      <p:pic>
        <p:nvPicPr>
          <p:cNvPr id="4" name="Picture 2" descr="https://www.amia.org/sites/default/files/2018-FACMI-Cui-Tao.jpg">
            <a:extLst>
              <a:ext uri="{FF2B5EF4-FFF2-40B4-BE49-F238E27FC236}">
                <a16:creationId xmlns:a16="http://schemas.microsoft.com/office/drawing/2014/main" id="{8D34ED30-97E6-4BB4-8922-0164F12691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8135" y="860520"/>
            <a:ext cx="1048295" cy="129039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D1DCC2D-4D0F-4F36-8ACD-AF129E0AD7AD}"/>
              </a:ext>
            </a:extLst>
          </p:cNvPr>
          <p:cNvSpPr txBox="1"/>
          <p:nvPr/>
        </p:nvSpPr>
        <p:spPr>
          <a:xfrm>
            <a:off x="4521136" y="2156859"/>
            <a:ext cx="1402292" cy="738664"/>
          </a:xfrm>
          <a:prstGeom prst="rect">
            <a:avLst/>
          </a:prstGeom>
          <a:noFill/>
        </p:spPr>
        <p:txBody>
          <a:bodyPr wrap="square" lIns="0" tIns="0" rIns="0" bIns="0" rtlCol="0">
            <a:spAutoFit/>
          </a:bodyPr>
          <a:lstStyle/>
          <a:p>
            <a:pPr algn="ctr"/>
            <a:r>
              <a:rPr lang="en-US" sz="1200" b="1" dirty="0">
                <a:latin typeface="+mn-lt"/>
              </a:rPr>
              <a:t>Cui Tao</a:t>
            </a:r>
          </a:p>
          <a:p>
            <a:pPr algn="ctr"/>
            <a:r>
              <a:rPr lang="en-US" sz="1200" dirty="0">
                <a:latin typeface="+mn-lt"/>
              </a:rPr>
              <a:t>Professor</a:t>
            </a:r>
            <a:br>
              <a:rPr lang="en-US" sz="1200" dirty="0">
                <a:latin typeface="+mn-lt"/>
              </a:rPr>
            </a:br>
            <a:r>
              <a:rPr lang="en-US" sz="1200" dirty="0" smtClean="0">
                <a:latin typeface="+mn-lt"/>
              </a:rPr>
              <a:t>UT Health Science Center at Houston</a:t>
            </a:r>
            <a:endParaRPr lang="en-US" sz="1200" dirty="0">
              <a:latin typeface="+mn-lt"/>
            </a:endParaRPr>
          </a:p>
        </p:txBody>
      </p:sp>
      <p:pic>
        <p:nvPicPr>
          <p:cNvPr id="10" name="Picture 9" descr="A person standing next to a book shelf&#10;&#10;Description automatically generated">
            <a:extLst>
              <a:ext uri="{FF2B5EF4-FFF2-40B4-BE49-F238E27FC236}">
                <a16:creationId xmlns:a16="http://schemas.microsoft.com/office/drawing/2014/main" id="{19C19ECE-0B3E-4D7F-BC78-6A3C492B2F1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5680" t="-1124" r="6533" b="1124"/>
          <a:stretch/>
        </p:blipFill>
        <p:spPr>
          <a:xfrm>
            <a:off x="2950490" y="847424"/>
            <a:ext cx="1048295" cy="1290390"/>
          </a:xfrm>
          <a:prstGeom prst="rect">
            <a:avLst/>
          </a:prstGeom>
        </p:spPr>
      </p:pic>
      <p:sp>
        <p:nvSpPr>
          <p:cNvPr id="17" name="TextBox 16">
            <a:extLst>
              <a:ext uri="{FF2B5EF4-FFF2-40B4-BE49-F238E27FC236}">
                <a16:creationId xmlns:a16="http://schemas.microsoft.com/office/drawing/2014/main" id="{105949CE-D353-484F-8D69-02657B5646BA}"/>
              </a:ext>
            </a:extLst>
          </p:cNvPr>
          <p:cNvSpPr txBox="1"/>
          <p:nvPr/>
        </p:nvSpPr>
        <p:spPr>
          <a:xfrm>
            <a:off x="2647305" y="2187584"/>
            <a:ext cx="1585482" cy="553998"/>
          </a:xfrm>
          <a:prstGeom prst="rect">
            <a:avLst/>
          </a:prstGeom>
          <a:noFill/>
        </p:spPr>
        <p:txBody>
          <a:bodyPr wrap="square" lIns="0" tIns="0" rIns="0" bIns="0" rtlCol="0">
            <a:spAutoFit/>
          </a:bodyPr>
          <a:lstStyle/>
          <a:p>
            <a:pPr algn="ctr"/>
            <a:r>
              <a:rPr lang="en-US" sz="1200" b="1" dirty="0">
                <a:latin typeface="+mn-lt"/>
              </a:rPr>
              <a:t>Frank J. Manion</a:t>
            </a:r>
          </a:p>
          <a:p>
            <a:pPr algn="ctr"/>
            <a:r>
              <a:rPr lang="en-US" sz="1200" dirty="0">
                <a:latin typeface="+mn-lt"/>
              </a:rPr>
              <a:t>Research Investigator</a:t>
            </a:r>
            <a:br>
              <a:rPr lang="en-US" sz="1200" dirty="0">
                <a:latin typeface="+mn-lt"/>
              </a:rPr>
            </a:br>
            <a:r>
              <a:rPr lang="en-US" sz="1200" dirty="0">
                <a:latin typeface="+mn-lt"/>
              </a:rPr>
              <a:t>University of Michigan</a:t>
            </a:r>
          </a:p>
        </p:txBody>
      </p:sp>
      <p:sp>
        <p:nvSpPr>
          <p:cNvPr id="29" name="TextBox 28">
            <a:extLst>
              <a:ext uri="{FF2B5EF4-FFF2-40B4-BE49-F238E27FC236}">
                <a16:creationId xmlns:a16="http://schemas.microsoft.com/office/drawing/2014/main" id="{917E7D09-332E-4F89-B85B-D22FBCD15C30}"/>
              </a:ext>
            </a:extLst>
          </p:cNvPr>
          <p:cNvSpPr txBox="1"/>
          <p:nvPr/>
        </p:nvSpPr>
        <p:spPr>
          <a:xfrm>
            <a:off x="854846" y="2138847"/>
            <a:ext cx="1594586" cy="553998"/>
          </a:xfrm>
          <a:prstGeom prst="rect">
            <a:avLst/>
          </a:prstGeom>
          <a:noFill/>
        </p:spPr>
        <p:txBody>
          <a:bodyPr wrap="square" lIns="0" tIns="0" rIns="0" bIns="0" rtlCol="0">
            <a:spAutoFit/>
          </a:bodyPr>
          <a:lstStyle/>
          <a:p>
            <a:pPr algn="ctr" fontAlgn="auto">
              <a:spcBef>
                <a:spcPts val="0"/>
              </a:spcBef>
              <a:spcAft>
                <a:spcPts val="0"/>
              </a:spcAft>
            </a:pPr>
            <a:r>
              <a:rPr lang="en-US" sz="1200" b="1" kern="0" dirty="0">
                <a:solidFill>
                  <a:srgbClr val="000000"/>
                </a:solidFill>
                <a:latin typeface="+mn-lt"/>
                <a:cs typeface="Arial"/>
                <a:sym typeface="Arial"/>
              </a:rPr>
              <a:t>Marcelline Harris</a:t>
            </a:r>
          </a:p>
          <a:p>
            <a:pPr algn="ctr" fontAlgn="auto">
              <a:spcBef>
                <a:spcPts val="0"/>
              </a:spcBef>
              <a:spcAft>
                <a:spcPts val="0"/>
              </a:spcAft>
            </a:pPr>
            <a:r>
              <a:rPr lang="en-US" sz="1200" kern="0" dirty="0">
                <a:solidFill>
                  <a:srgbClr val="000000"/>
                </a:solidFill>
                <a:latin typeface="+mn-lt"/>
                <a:cs typeface="Arial"/>
                <a:sym typeface="Arial"/>
              </a:rPr>
              <a:t>Associate Professor</a:t>
            </a:r>
          </a:p>
          <a:p>
            <a:pPr algn="ctr" fontAlgn="auto">
              <a:spcBef>
                <a:spcPts val="0"/>
              </a:spcBef>
              <a:spcAft>
                <a:spcPts val="0"/>
              </a:spcAft>
            </a:pPr>
            <a:r>
              <a:rPr lang="en-US" sz="1200" kern="0" dirty="0">
                <a:solidFill>
                  <a:srgbClr val="000000"/>
                </a:solidFill>
                <a:latin typeface="+mn-lt"/>
                <a:cs typeface="Arial"/>
                <a:sym typeface="Arial"/>
              </a:rPr>
              <a:t>University </a:t>
            </a:r>
            <a:r>
              <a:rPr lang="en-US" sz="1200" kern="0" dirty="0" smtClean="0">
                <a:solidFill>
                  <a:srgbClr val="000000"/>
                </a:solidFill>
                <a:latin typeface="+mn-lt"/>
                <a:cs typeface="Arial"/>
                <a:sym typeface="Arial"/>
              </a:rPr>
              <a:t>of Michigan </a:t>
            </a:r>
            <a:endParaRPr lang="en-US" sz="1200" kern="0" dirty="0">
              <a:solidFill>
                <a:srgbClr val="000000"/>
              </a:solidFill>
              <a:latin typeface="+mn-lt"/>
              <a:cs typeface="Arial"/>
              <a:sym typeface="Arial"/>
            </a:endParaRPr>
          </a:p>
        </p:txBody>
      </p:sp>
      <p:sp>
        <p:nvSpPr>
          <p:cNvPr id="30" name="TextBox 29">
            <a:extLst>
              <a:ext uri="{FF2B5EF4-FFF2-40B4-BE49-F238E27FC236}">
                <a16:creationId xmlns:a16="http://schemas.microsoft.com/office/drawing/2014/main" id="{574A031E-D858-4712-B020-DF8B7DD55146}"/>
              </a:ext>
            </a:extLst>
          </p:cNvPr>
          <p:cNvSpPr txBox="1"/>
          <p:nvPr/>
        </p:nvSpPr>
        <p:spPr>
          <a:xfrm>
            <a:off x="1822633" y="4121186"/>
            <a:ext cx="1487946" cy="553998"/>
          </a:xfrm>
          <a:prstGeom prst="rect">
            <a:avLst/>
          </a:prstGeom>
          <a:noFill/>
        </p:spPr>
        <p:txBody>
          <a:bodyPr wrap="square" lIns="0" tIns="0" rIns="0" bIns="0" rtlCol="0">
            <a:spAutoFit/>
          </a:bodyPr>
          <a:lstStyle/>
          <a:p>
            <a:pPr algn="ctr"/>
            <a:r>
              <a:rPr lang="en-US" sz="1200" b="1" dirty="0">
                <a:latin typeface="+mn-lt"/>
              </a:rPr>
              <a:t>Jonathan Vajda</a:t>
            </a:r>
          </a:p>
          <a:p>
            <a:pPr algn="ctr"/>
            <a:r>
              <a:rPr lang="en-US" sz="1200" dirty="0">
                <a:latin typeface="+mn-lt"/>
              </a:rPr>
              <a:t>Graduate Assistant</a:t>
            </a:r>
          </a:p>
          <a:p>
            <a:pPr algn="ctr"/>
            <a:r>
              <a:rPr lang="en-US" sz="1200" dirty="0">
                <a:latin typeface="+mn-lt"/>
              </a:rPr>
              <a:t>University of Buffalo</a:t>
            </a:r>
          </a:p>
        </p:txBody>
      </p:sp>
      <p:pic>
        <p:nvPicPr>
          <p:cNvPr id="7" name="Picture 6">
            <a:extLst>
              <a:ext uri="{FF2B5EF4-FFF2-40B4-BE49-F238E27FC236}">
                <a16:creationId xmlns:a16="http://schemas.microsoft.com/office/drawing/2014/main" id="{E8F95958-3806-4743-ADA7-20ADF15A43B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5140481" y="2896085"/>
            <a:ext cx="987324" cy="1234440"/>
          </a:xfrm>
          <a:prstGeom prst="rect">
            <a:avLst/>
          </a:prstGeom>
        </p:spPr>
      </p:pic>
      <p:pic>
        <p:nvPicPr>
          <p:cNvPr id="6" name="Picture 5" descr="A person posing for the camera&#10;&#10;Description automatically generated">
            <a:extLst>
              <a:ext uri="{FF2B5EF4-FFF2-40B4-BE49-F238E27FC236}">
                <a16:creationId xmlns:a16="http://schemas.microsoft.com/office/drawing/2014/main" id="{F9FA9FA6-E34D-43C6-A779-BE0B23DFE46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474" t="-343" r="3957" b="22319"/>
          <a:stretch/>
        </p:blipFill>
        <p:spPr>
          <a:xfrm>
            <a:off x="2060665" y="2831802"/>
            <a:ext cx="1025765" cy="1231076"/>
          </a:xfrm>
          <a:prstGeom prst="rect">
            <a:avLst/>
          </a:prstGeom>
        </p:spPr>
      </p:pic>
      <p:sp>
        <p:nvSpPr>
          <p:cNvPr id="19" name="Slide Number Placeholder 1">
            <a:extLst>
              <a:ext uri="{FF2B5EF4-FFF2-40B4-BE49-F238E27FC236}">
                <a16:creationId xmlns:a16="http://schemas.microsoft.com/office/drawing/2014/main" id="{D7E6C757-1C6F-46AF-872E-8E0D313C8CEF}"/>
              </a:ext>
            </a:extLst>
          </p:cNvPr>
          <p:cNvSpPr>
            <a:spLocks noGrp="1"/>
          </p:cNvSpPr>
          <p:nvPr>
            <p:ph type="sldNum" sz="quarter" idx="11"/>
          </p:nvPr>
        </p:nvSpPr>
        <p:spPr>
          <a:xfrm>
            <a:off x="1190558" y="4912446"/>
            <a:ext cx="151924" cy="138499"/>
          </a:xfrm>
        </p:spPr>
        <p:txBody>
          <a:bodyPr/>
          <a:lstStyle/>
          <a:p>
            <a:pPr>
              <a:defRPr/>
            </a:pPr>
            <a:fld id="{8534EF41-5AB4-4F3B-9CB2-71A30C75547E}" type="slidenum">
              <a:rPr lang="en-US" smtClean="0">
                <a:latin typeface="myriad-pro"/>
              </a:rPr>
              <a:pPr>
                <a:defRPr/>
              </a:pPr>
              <a:t>4</a:t>
            </a:fld>
            <a:endParaRPr lang="en-US" dirty="0">
              <a:latin typeface="myriad-pro"/>
            </a:endParaRPr>
          </a:p>
        </p:txBody>
      </p:sp>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3385" y="867158"/>
            <a:ext cx="1075217" cy="1267999"/>
          </a:xfrm>
          <a:prstGeom prst="rect">
            <a:avLst/>
          </a:prstGeom>
        </p:spPr>
      </p:pic>
      <p:sp>
        <p:nvSpPr>
          <p:cNvPr id="21" name="TextBox 20"/>
          <p:cNvSpPr txBox="1"/>
          <p:nvPr/>
        </p:nvSpPr>
        <p:spPr>
          <a:xfrm>
            <a:off x="6543841" y="892352"/>
            <a:ext cx="2513280" cy="3600986"/>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CB333B"/>
                </a:solidFill>
                <a:effectLst>
                  <a:outerShdw blurRad="50800" dist="50800" dir="5400000" algn="ctr" rotWithShape="0">
                    <a:srgbClr val="C00000">
                      <a:alpha val="0"/>
                    </a:srgbClr>
                  </a:outerShdw>
                </a:effectLst>
                <a:uLnTx/>
                <a:uFillTx/>
              </a:rPr>
              <a:t>This study was supported by the </a:t>
            </a:r>
            <a:r>
              <a:rPr kumimoji="0" lang="en-US" sz="1200" b="0" i="0" u="sng" strike="noStrike" kern="0" cap="none" spc="0" normalizeH="0" baseline="0" noProof="0" dirty="0" smtClean="0">
                <a:ln>
                  <a:noFill/>
                </a:ln>
                <a:solidFill>
                  <a:srgbClr val="CB333B"/>
                </a:solidFill>
                <a:effectLst>
                  <a:outerShdw blurRad="50800" dist="50800" dir="5400000" algn="ctr" rotWithShape="0">
                    <a:srgbClr val="C00000">
                      <a:alpha val="0"/>
                    </a:srgbClr>
                  </a:outerShdw>
                </a:effectLst>
                <a:uLnTx/>
                <a:uFillTx/>
              </a:rPr>
              <a:t>National Human Genome Research Institute (NHGRI) of the National Institutes of Health </a:t>
            </a:r>
            <a:r>
              <a:rPr kumimoji="0" lang="en-US" sz="1200" b="0" i="0" u="none" strike="noStrike" kern="0" cap="none" spc="0" normalizeH="0" baseline="0" noProof="0" dirty="0" smtClean="0">
                <a:ln>
                  <a:noFill/>
                </a:ln>
                <a:solidFill>
                  <a:srgbClr val="CB333B"/>
                </a:solidFill>
                <a:effectLst>
                  <a:outerShdw blurRad="50800" dist="50800" dir="5400000" algn="ctr" rotWithShape="0">
                    <a:srgbClr val="C00000">
                      <a:alpha val="0"/>
                    </a:srgbClr>
                  </a:outerShdw>
                </a:effectLst>
                <a:uLnTx/>
                <a:uFillTx/>
              </a:rPr>
              <a:t>under award number 5U01HG009454-03.The content is solely the responsibility of the authors and does not necessarily represent the official views of the National Institutes of Health.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smtClean="0">
              <a:ln>
                <a:noFill/>
              </a:ln>
              <a:solidFill>
                <a:srgbClr val="CB333B"/>
              </a:solidFill>
              <a:effectLst>
                <a:outerShdw blurRad="50800" dist="50800" dir="5400000" algn="ctr" rotWithShape="0">
                  <a:srgbClr val="C00000">
                    <a:alpha val="0"/>
                  </a:srgbClr>
                </a:outerShdw>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smtClean="0">
                <a:ln>
                  <a:noFill/>
                </a:ln>
                <a:solidFill>
                  <a:srgbClr val="CB333B"/>
                </a:solidFill>
                <a:effectLst>
                  <a:outerShdw blurRad="50800" dist="50800" dir="5400000" algn="ctr" rotWithShape="0">
                    <a:srgbClr val="C00000">
                      <a:alpha val="0"/>
                    </a:srgbClr>
                  </a:outerShdw>
                </a:effectLst>
                <a:uLnTx/>
                <a:uFillTx/>
              </a:rPr>
              <a:t>Additional support for students was provided by the </a:t>
            </a:r>
            <a:r>
              <a:rPr kumimoji="0" lang="en-US" sz="1200" i="0" u="sng" strike="noStrike" kern="0" cap="none" spc="0" normalizeH="0" baseline="0" noProof="0" dirty="0" smtClean="0">
                <a:ln>
                  <a:noFill/>
                </a:ln>
                <a:solidFill>
                  <a:srgbClr val="CB333B"/>
                </a:solidFill>
                <a:effectLst>
                  <a:outerShdw blurRad="50800" dist="50800" dir="5400000" algn="ctr" rotWithShape="0">
                    <a:srgbClr val="C00000">
                      <a:alpha val="0"/>
                    </a:srgbClr>
                  </a:outerShdw>
                </a:effectLst>
                <a:uLnTx/>
                <a:uFillTx/>
              </a:rPr>
              <a:t>Michigan Institute for Data Science </a:t>
            </a:r>
            <a:r>
              <a:rPr kumimoji="0" lang="en-US" sz="1200" i="0" u="none" strike="noStrike" kern="0" cap="none" spc="0" normalizeH="0" baseline="0" noProof="0" dirty="0" smtClean="0">
                <a:ln>
                  <a:noFill/>
                </a:ln>
                <a:solidFill>
                  <a:srgbClr val="CB333B"/>
                </a:solidFill>
                <a:effectLst>
                  <a:outerShdw blurRad="50800" dist="50800" dir="5400000" algn="ctr" rotWithShape="0">
                    <a:srgbClr val="C00000">
                      <a:alpha val="0"/>
                    </a:srgbClr>
                  </a:outerShdw>
                </a:effectLst>
                <a:uLnTx/>
                <a:uFillTx/>
              </a:rPr>
              <a:t>(Stansbury) and the </a:t>
            </a:r>
            <a:r>
              <a:rPr kumimoji="0" lang="en-US" sz="1200" i="0" u="sng" strike="noStrike" kern="0" cap="none" spc="0" normalizeH="0" baseline="0" noProof="0" dirty="0" smtClean="0">
                <a:ln>
                  <a:noFill/>
                </a:ln>
                <a:solidFill>
                  <a:srgbClr val="CB333B"/>
                </a:solidFill>
                <a:effectLst>
                  <a:outerShdw blurRad="50800" dist="50800" dir="5400000" algn="ctr" rotWithShape="0">
                    <a:srgbClr val="C00000">
                      <a:alpha val="0"/>
                    </a:srgbClr>
                  </a:outerShdw>
                </a:effectLst>
                <a:uLnTx/>
                <a:uFillTx/>
              </a:rPr>
              <a:t>Robert Wood Johnson Foundation Future of Nursing Scholars Program </a:t>
            </a:r>
            <a:r>
              <a:rPr kumimoji="0" lang="en-US" sz="1200" i="0" u="none" strike="noStrike" kern="0" cap="none" spc="0" normalizeH="0" baseline="0" noProof="0" dirty="0" smtClean="0">
                <a:ln>
                  <a:noFill/>
                </a:ln>
                <a:solidFill>
                  <a:srgbClr val="CB333B"/>
                </a:solidFill>
                <a:effectLst>
                  <a:outerShdw blurRad="50800" dist="50800" dir="5400000" algn="ctr" rotWithShape="0">
                    <a:srgbClr val="C00000">
                      <a:alpha val="0"/>
                    </a:srgbClr>
                  </a:outerShdw>
                </a:effectLst>
                <a:uLnTx/>
                <a:uFillTx/>
              </a:rPr>
              <a:t>predoctoral fellowship (Umberfield</a:t>
            </a:r>
            <a:r>
              <a:rPr kumimoji="0" lang="en-US" sz="1200" b="0" i="0" u="none" strike="noStrike" kern="0" cap="none" spc="0" normalizeH="0" baseline="0" noProof="0" dirty="0" smtClean="0">
                <a:ln>
                  <a:noFill/>
                </a:ln>
                <a:solidFill>
                  <a:srgbClr val="CB333B"/>
                </a:solidFill>
                <a:effectLst>
                  <a:outerShdw blurRad="50800" dist="50800" dir="5400000" algn="ctr" rotWithShape="0">
                    <a:srgbClr val="C00000">
                      <a:alpha val="0"/>
                    </a:srgbClr>
                  </a:outerShdw>
                </a:effectLst>
                <a:uLnTx/>
                <a:uFillTx/>
              </a:rPr>
              <a:t>)</a:t>
            </a:r>
          </a:p>
        </p:txBody>
      </p:sp>
    </p:spTree>
    <p:extLst>
      <p:ext uri="{BB962C8B-B14F-4D97-AF65-F5344CB8AC3E}">
        <p14:creationId xmlns:p14="http://schemas.microsoft.com/office/powerpoint/2010/main" val="11550564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529008" y="329396"/>
            <a:ext cx="6783946" cy="320088"/>
          </a:xfrm>
        </p:spPr>
        <p:txBody>
          <a:bodyPr/>
          <a:lstStyle/>
          <a:p>
            <a:r>
              <a:rPr lang="en-US" dirty="0" smtClean="0"/>
              <a:t>Followed OBO Foundry Principles</a:t>
            </a:r>
            <a:endParaRPr lang="en-US" dirty="0"/>
          </a:p>
        </p:txBody>
      </p:sp>
      <p:sp>
        <p:nvSpPr>
          <p:cNvPr id="3" name="Content Placeholder 2">
            <a:extLst>
              <a:ext uri="{FF2B5EF4-FFF2-40B4-BE49-F238E27FC236}">
                <a16:creationId xmlns:a16="http://schemas.microsoft.com/office/drawing/2014/main" id="{8132D165-8EC1-424D-9DD5-E7301C9BBE4F}"/>
              </a:ext>
            </a:extLst>
          </p:cNvPr>
          <p:cNvSpPr>
            <a:spLocks noGrp="1"/>
          </p:cNvSpPr>
          <p:nvPr>
            <p:ph sz="quarter" idx="12"/>
          </p:nvPr>
        </p:nvSpPr>
        <p:spPr>
          <a:xfrm>
            <a:off x="708011" y="1092875"/>
            <a:ext cx="8056358" cy="3570961"/>
          </a:xfrm>
        </p:spPr>
        <p:txBody>
          <a:bodyPr/>
          <a:lstStyle/>
          <a:p>
            <a:r>
              <a:rPr lang="en-US" u="sng" dirty="0" smtClean="0"/>
              <a:t>HUGE </a:t>
            </a:r>
            <a:r>
              <a:rPr lang="en-US" dirty="0" smtClean="0"/>
              <a:t>shout-out to those participating in Open Biomedical Ontologies (OBO) Foundry, and Ontology for </a:t>
            </a:r>
            <a:r>
              <a:rPr lang="en-US" dirty="0" err="1" smtClean="0"/>
              <a:t>BioBanking</a:t>
            </a:r>
            <a:r>
              <a:rPr lang="en-US" dirty="0" smtClean="0"/>
              <a:t> (OBIB) weekly editing calls including</a:t>
            </a:r>
          </a:p>
          <a:p>
            <a:pPr marL="285750" indent="-285750">
              <a:spcBef>
                <a:spcPts val="600"/>
              </a:spcBef>
              <a:buFont typeface="Arial" panose="020B0604020202020204" pitchFamily="34" charset="0"/>
              <a:buChar char="•"/>
            </a:pPr>
            <a:r>
              <a:rPr lang="en-US" dirty="0" smtClean="0"/>
              <a:t>Chris Stoeckert (U Penn)</a:t>
            </a:r>
          </a:p>
          <a:p>
            <a:pPr marL="285750" indent="-285750">
              <a:spcBef>
                <a:spcPts val="600"/>
              </a:spcBef>
              <a:buFont typeface="Arial" panose="020B0604020202020204" pitchFamily="34" charset="0"/>
              <a:buChar char="•"/>
            </a:pPr>
            <a:r>
              <a:rPr lang="en-US" dirty="0" smtClean="0"/>
              <a:t>Jie Zheng (U Penn)</a:t>
            </a:r>
          </a:p>
          <a:p>
            <a:pPr marL="285750" indent="-285750">
              <a:spcBef>
                <a:spcPts val="600"/>
              </a:spcBef>
              <a:buFont typeface="Arial" panose="020B0604020202020204" pitchFamily="34" charset="0"/>
              <a:buChar char="•"/>
            </a:pPr>
            <a:r>
              <a:rPr lang="en-US" dirty="0" smtClean="0"/>
              <a:t>Mark Miller (U Penn)</a:t>
            </a:r>
          </a:p>
          <a:p>
            <a:pPr marL="285750" indent="-285750">
              <a:spcBef>
                <a:spcPts val="600"/>
              </a:spcBef>
              <a:buFont typeface="Arial" panose="020B0604020202020204" pitchFamily="34" charset="0"/>
              <a:buChar char="•"/>
            </a:pPr>
            <a:r>
              <a:rPr lang="en-US" dirty="0" smtClean="0"/>
              <a:t>Jihad Obeid (MUSC)</a:t>
            </a:r>
          </a:p>
          <a:p>
            <a:pPr marL="285750" indent="-285750">
              <a:spcBef>
                <a:spcPts val="600"/>
              </a:spcBef>
              <a:buFont typeface="Arial" panose="020B0604020202020204" pitchFamily="34" charset="0"/>
              <a:buChar char="•"/>
            </a:pPr>
            <a:r>
              <a:rPr lang="en-US" dirty="0" smtClean="0"/>
              <a:t>Mathias </a:t>
            </a:r>
            <a:r>
              <a:rPr lang="en-US" dirty="0" err="1" smtClean="0"/>
              <a:t>Brochausen</a:t>
            </a:r>
            <a:r>
              <a:rPr lang="en-US" dirty="0" smtClean="0"/>
              <a:t> (U Florida)</a:t>
            </a:r>
          </a:p>
          <a:p>
            <a:pPr marL="285750" indent="-285750">
              <a:spcBef>
                <a:spcPts val="600"/>
              </a:spcBef>
              <a:buFont typeface="Arial" panose="020B0604020202020204" pitchFamily="34" charset="0"/>
              <a:buChar char="•"/>
            </a:pPr>
            <a:r>
              <a:rPr lang="en-US" dirty="0" smtClean="0"/>
              <a:t>Bill Duncan (University at Buffalo)</a:t>
            </a:r>
          </a:p>
          <a:p>
            <a:pPr marL="285750" indent="-285750">
              <a:spcBef>
                <a:spcPts val="600"/>
              </a:spcBef>
              <a:buFont typeface="Arial" panose="020B0604020202020204" pitchFamily="34" charset="0"/>
              <a:buChar char="•"/>
            </a:pPr>
            <a:r>
              <a:rPr lang="en-US" dirty="0" smtClean="0"/>
              <a:t>Helena Ellis (Biobanking Without Borders)</a:t>
            </a:r>
          </a:p>
          <a:p>
            <a:pPr>
              <a:spcBef>
                <a:spcPts val="600"/>
              </a:spcBef>
            </a:pPr>
            <a:endParaRPr lang="en-US" u="sng" dirty="0" smtClean="0"/>
          </a:p>
        </p:txBody>
      </p:sp>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5</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dirty="0"/>
              <a:t>AMIA 2019 Annual Symposium  |   amia.org</a:t>
            </a:r>
          </a:p>
        </p:txBody>
      </p:sp>
    </p:spTree>
    <p:extLst>
      <p:ext uri="{BB962C8B-B14F-4D97-AF65-F5344CB8AC3E}">
        <p14:creationId xmlns:p14="http://schemas.microsoft.com/office/powerpoint/2010/main" val="5685591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547730" y="402548"/>
            <a:ext cx="6783946" cy="320088"/>
          </a:xfrm>
        </p:spPr>
        <p:txBody>
          <a:bodyPr/>
          <a:lstStyle/>
          <a:p>
            <a:r>
              <a:rPr lang="en-US" dirty="0" smtClean="0"/>
              <a:t>Problem &amp; Our Solution</a:t>
            </a:r>
            <a:endParaRPr lang="en-US" dirty="0"/>
          </a:p>
        </p:txBody>
      </p:sp>
      <p:sp>
        <p:nvSpPr>
          <p:cNvPr id="3" name="Content Placeholder 2">
            <a:extLst>
              <a:ext uri="{FF2B5EF4-FFF2-40B4-BE49-F238E27FC236}">
                <a16:creationId xmlns:a16="http://schemas.microsoft.com/office/drawing/2014/main" id="{8132D165-8EC1-424D-9DD5-E7301C9BBE4F}"/>
              </a:ext>
            </a:extLst>
          </p:cNvPr>
          <p:cNvSpPr>
            <a:spLocks noGrp="1"/>
          </p:cNvSpPr>
          <p:nvPr>
            <p:ph sz="quarter" idx="12"/>
          </p:nvPr>
        </p:nvSpPr>
        <p:spPr>
          <a:xfrm>
            <a:off x="546139" y="778320"/>
            <a:ext cx="8238984" cy="3803512"/>
          </a:xfrm>
        </p:spPr>
        <p:txBody>
          <a:bodyPr/>
          <a:lstStyle/>
          <a:p>
            <a:pPr>
              <a:spcBef>
                <a:spcPts val="0"/>
              </a:spcBef>
              <a:spcAft>
                <a:spcPts val="600"/>
              </a:spcAft>
            </a:pPr>
            <a:r>
              <a:rPr lang="en-US" sz="2000" dirty="0" smtClean="0"/>
              <a:t>Need for a common information resource that provides:</a:t>
            </a:r>
          </a:p>
          <a:p>
            <a:pPr marL="788670" lvl="1" indent="-285750">
              <a:spcBef>
                <a:spcPts val="0"/>
              </a:spcBef>
              <a:spcAft>
                <a:spcPts val="600"/>
              </a:spcAft>
              <a:buFont typeface="Arial" panose="020B0604020202020204" pitchFamily="34" charset="0"/>
              <a:buChar char="•"/>
            </a:pPr>
            <a:r>
              <a:rPr lang="en-US" sz="1600" dirty="0" smtClean="0">
                <a:solidFill>
                  <a:schemeClr val="tx1">
                    <a:lumMod val="75000"/>
                    <a:lumOff val="25000"/>
                  </a:schemeClr>
                </a:solidFill>
              </a:rPr>
              <a:t>A semantic framework for reconciling heterogeneous information related to processes and documents in the informed consent domain.</a:t>
            </a:r>
          </a:p>
          <a:p>
            <a:pPr marL="788670" lvl="1" indent="-285750">
              <a:spcBef>
                <a:spcPts val="0"/>
              </a:spcBef>
              <a:spcAft>
                <a:spcPts val="600"/>
              </a:spcAft>
              <a:buFont typeface="Arial" panose="020B0604020202020204" pitchFamily="34" charset="0"/>
              <a:buChar char="•"/>
            </a:pPr>
            <a:r>
              <a:rPr lang="en-US" sz="1600" dirty="0" smtClean="0">
                <a:solidFill>
                  <a:schemeClr val="tx1">
                    <a:lumMod val="75000"/>
                    <a:lumOff val="25000"/>
                  </a:schemeClr>
                </a:solidFill>
              </a:rPr>
              <a:t>A way to track regulatory frameworks under which biospecimens &amp; data collected, transferred across jurisdictions, and changes to regulations.</a:t>
            </a:r>
          </a:p>
          <a:p>
            <a:pPr marL="788670" lvl="1" indent="-285750">
              <a:spcBef>
                <a:spcPts val="0"/>
              </a:spcBef>
              <a:spcAft>
                <a:spcPts val="600"/>
              </a:spcAft>
              <a:buFont typeface="Arial" panose="020B0604020202020204" pitchFamily="34" charset="0"/>
              <a:buChar char="•"/>
            </a:pPr>
            <a:r>
              <a:rPr lang="en-US" sz="1600" dirty="0" smtClean="0">
                <a:solidFill>
                  <a:schemeClr val="tx1">
                    <a:lumMod val="75000"/>
                    <a:lumOff val="25000"/>
                  </a:schemeClr>
                </a:solidFill>
              </a:rPr>
              <a:t>Terminology to enhancing tracking permissions, and not only documents</a:t>
            </a:r>
          </a:p>
          <a:p>
            <a:pPr>
              <a:spcBef>
                <a:spcPts val="0"/>
              </a:spcBef>
              <a:spcAft>
                <a:spcPts val="600"/>
              </a:spcAft>
            </a:pPr>
            <a:r>
              <a:rPr lang="en-US" sz="2000" dirty="0" smtClean="0"/>
              <a:t>Refactor the Informed Consent Ontology (ICO): From application to reference ontology </a:t>
            </a:r>
          </a:p>
          <a:p>
            <a:pPr marL="845820" lvl="1" indent="-342900">
              <a:spcBef>
                <a:spcPts val="0"/>
              </a:spcBef>
              <a:spcAft>
                <a:spcPts val="600"/>
              </a:spcAft>
              <a:buFont typeface="Arial" panose="020B0604020202020204" pitchFamily="34" charset="0"/>
              <a:buChar char="•"/>
            </a:pPr>
            <a:r>
              <a:rPr lang="en-US" sz="1600" dirty="0" smtClean="0">
                <a:solidFill>
                  <a:schemeClr val="tx1">
                    <a:lumMod val="75000"/>
                    <a:lumOff val="25000"/>
                  </a:schemeClr>
                </a:solidFill>
              </a:rPr>
              <a:t>A </a:t>
            </a:r>
            <a:r>
              <a:rPr lang="en-US" sz="1600" dirty="0">
                <a:solidFill>
                  <a:schemeClr val="tx1">
                    <a:lumMod val="75000"/>
                    <a:lumOff val="25000"/>
                  </a:schemeClr>
                </a:solidFill>
              </a:rPr>
              <a:t>semantic framework for reconciling heterogeneous information related to </a:t>
            </a:r>
            <a:r>
              <a:rPr lang="en-US" sz="1600" dirty="0" smtClean="0">
                <a:solidFill>
                  <a:schemeClr val="tx1">
                    <a:lumMod val="75000"/>
                    <a:lumOff val="25000"/>
                  </a:schemeClr>
                </a:solidFill>
              </a:rPr>
              <a:t>informed consent processes </a:t>
            </a:r>
            <a:r>
              <a:rPr lang="en-US" sz="1600" dirty="0">
                <a:solidFill>
                  <a:schemeClr val="tx1">
                    <a:lumMod val="75000"/>
                    <a:lumOff val="25000"/>
                  </a:schemeClr>
                </a:solidFill>
              </a:rPr>
              <a:t>and </a:t>
            </a:r>
            <a:r>
              <a:rPr lang="en-US" sz="1600" dirty="0" smtClean="0">
                <a:solidFill>
                  <a:schemeClr val="tx1">
                    <a:lumMod val="75000"/>
                    <a:lumOff val="25000"/>
                  </a:schemeClr>
                </a:solidFill>
              </a:rPr>
              <a:t>documents.</a:t>
            </a:r>
          </a:p>
          <a:p>
            <a:pPr marL="845820" lvl="1" indent="-342900">
              <a:spcBef>
                <a:spcPts val="0"/>
              </a:spcBef>
              <a:spcAft>
                <a:spcPts val="600"/>
              </a:spcAft>
              <a:buFont typeface="Arial" panose="020B0604020202020204" pitchFamily="34" charset="0"/>
              <a:buChar char="•"/>
            </a:pPr>
            <a:r>
              <a:rPr lang="en-US" sz="1600" dirty="0" smtClean="0">
                <a:solidFill>
                  <a:schemeClr val="tx1">
                    <a:lumMod val="75000"/>
                    <a:lumOff val="25000"/>
                  </a:schemeClr>
                </a:solidFill>
              </a:rPr>
              <a:t>This talk: Expansion of key atomic classes of roles, permissions, regulations, jurisdiction, stasis</a:t>
            </a:r>
            <a:r>
              <a:rPr lang="en-US" sz="1600" dirty="0">
                <a:solidFill>
                  <a:schemeClr val="tx1">
                    <a:lumMod val="75000"/>
                    <a:lumOff val="25000"/>
                  </a:schemeClr>
                </a:solidFill>
              </a:rPr>
              <a:t>.</a:t>
            </a:r>
          </a:p>
        </p:txBody>
      </p:sp>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6</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dirty="0"/>
              <a:t>AMIA 2019 Annual Symposium  |   amia.org</a:t>
            </a:r>
          </a:p>
        </p:txBody>
      </p:sp>
    </p:spTree>
    <p:extLst>
      <p:ext uri="{BB962C8B-B14F-4D97-AF65-F5344CB8AC3E}">
        <p14:creationId xmlns:p14="http://schemas.microsoft.com/office/powerpoint/2010/main" val="7898027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547730" y="402548"/>
            <a:ext cx="6783946" cy="320088"/>
          </a:xfrm>
        </p:spPr>
        <p:txBody>
          <a:bodyPr/>
          <a:lstStyle/>
          <a:p>
            <a:r>
              <a:rPr lang="en-US" dirty="0" smtClean="0"/>
              <a:t>Refactoring Methods</a:t>
            </a:r>
            <a:endParaRPr lang="en-US" dirty="0"/>
          </a:p>
        </p:txBody>
      </p:sp>
      <p:sp>
        <p:nvSpPr>
          <p:cNvPr id="3" name="Content Placeholder 2">
            <a:extLst>
              <a:ext uri="{FF2B5EF4-FFF2-40B4-BE49-F238E27FC236}">
                <a16:creationId xmlns:a16="http://schemas.microsoft.com/office/drawing/2014/main" id="{8132D165-8EC1-424D-9DD5-E7301C9BBE4F}"/>
              </a:ext>
            </a:extLst>
          </p:cNvPr>
          <p:cNvSpPr>
            <a:spLocks noGrp="1"/>
          </p:cNvSpPr>
          <p:nvPr>
            <p:ph sz="quarter" idx="12"/>
          </p:nvPr>
        </p:nvSpPr>
        <p:spPr>
          <a:xfrm>
            <a:off x="544533" y="930403"/>
            <a:ext cx="8056358" cy="3570961"/>
          </a:xfrm>
        </p:spPr>
        <p:txBody>
          <a:bodyPr/>
          <a:lstStyle/>
          <a:p>
            <a:r>
              <a:rPr lang="en-US" sz="2400" dirty="0" smtClean="0"/>
              <a:t>Five iterative steps</a:t>
            </a:r>
            <a:endParaRPr lang="en-US" sz="2400" dirty="0"/>
          </a:p>
          <a:p>
            <a:pPr marL="457200" indent="-457200">
              <a:buFont typeface="+mj-lt"/>
              <a:buAutoNum type="arabicPeriod"/>
            </a:pPr>
            <a:r>
              <a:rPr lang="en-US" sz="2400" dirty="0" smtClean="0"/>
              <a:t>Review of original ICO classes and relations </a:t>
            </a:r>
          </a:p>
          <a:p>
            <a:pPr marL="457200" indent="-457200">
              <a:buFont typeface="+mj-lt"/>
              <a:buAutoNum type="arabicPeriod"/>
            </a:pPr>
            <a:r>
              <a:rPr lang="en-US" sz="2400" dirty="0" smtClean="0"/>
              <a:t>Testing and revising core design patterns</a:t>
            </a:r>
          </a:p>
          <a:p>
            <a:pPr marL="457200" indent="-457200">
              <a:buFont typeface="+mj-lt"/>
              <a:buAutoNum type="arabicPeriod"/>
            </a:pPr>
            <a:r>
              <a:rPr lang="en-US" sz="2400" dirty="0" smtClean="0"/>
              <a:t>Alignment with other ontologies</a:t>
            </a:r>
          </a:p>
          <a:p>
            <a:pPr marL="457200" indent="-457200">
              <a:buFont typeface="+mj-lt"/>
              <a:buAutoNum type="arabicPeriod"/>
            </a:pPr>
            <a:r>
              <a:rPr lang="en-US" sz="2400" dirty="0" smtClean="0"/>
              <a:t>Adding new classes and relations</a:t>
            </a:r>
          </a:p>
          <a:p>
            <a:pPr marL="457200" indent="-457200">
              <a:buFont typeface="+mj-lt"/>
              <a:buAutoNum type="arabicPeriod"/>
            </a:pPr>
            <a:r>
              <a:rPr lang="en-US" sz="2400" dirty="0" smtClean="0"/>
              <a:t>Evaluation – emphasis on flexibly representing canonical use cases</a:t>
            </a:r>
          </a:p>
        </p:txBody>
      </p:sp>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7</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a:t>AMIA 2019 Annual Symposium  |   amia.org</a:t>
            </a:r>
            <a:endParaRPr lang="en-US" dirty="0"/>
          </a:p>
        </p:txBody>
      </p:sp>
    </p:spTree>
    <p:extLst>
      <p:ext uri="{BB962C8B-B14F-4D97-AF65-F5344CB8AC3E}">
        <p14:creationId xmlns:p14="http://schemas.microsoft.com/office/powerpoint/2010/main" val="37620159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547730" y="402548"/>
            <a:ext cx="6783946" cy="320088"/>
          </a:xfrm>
        </p:spPr>
        <p:txBody>
          <a:bodyPr/>
          <a:lstStyle/>
          <a:p>
            <a:r>
              <a:rPr lang="en-US" dirty="0" smtClean="0"/>
              <a:t>1. Review Original ICO Classes &amp; Relations</a:t>
            </a:r>
            <a:endParaRPr lang="en-US" dirty="0"/>
          </a:p>
        </p:txBody>
      </p:sp>
      <p:sp>
        <p:nvSpPr>
          <p:cNvPr id="3" name="Content Placeholder 2">
            <a:extLst>
              <a:ext uri="{FF2B5EF4-FFF2-40B4-BE49-F238E27FC236}">
                <a16:creationId xmlns:a16="http://schemas.microsoft.com/office/drawing/2014/main" id="{8132D165-8EC1-424D-9DD5-E7301C9BBE4F}"/>
              </a:ext>
            </a:extLst>
          </p:cNvPr>
          <p:cNvSpPr>
            <a:spLocks noGrp="1"/>
          </p:cNvSpPr>
          <p:nvPr>
            <p:ph sz="quarter" idx="12"/>
          </p:nvPr>
        </p:nvSpPr>
        <p:spPr/>
        <p:txBody>
          <a:bodyPr/>
          <a:lstStyle/>
          <a:p>
            <a:pPr marL="285750" indent="-285750">
              <a:buFont typeface="Arial" panose="020B0604020202020204" pitchFamily="34" charset="0"/>
              <a:buChar char="•"/>
            </a:pPr>
            <a:r>
              <a:rPr lang="en-US" dirty="0" smtClean="0"/>
              <a:t>Reviewed all classes and labels of ICO ‘v1’ definitions </a:t>
            </a:r>
            <a:r>
              <a:rPr lang="en-US" dirty="0"/>
              <a:t>in a spreadsheet</a:t>
            </a:r>
            <a:r>
              <a:rPr lang="en-US" dirty="0" smtClean="0"/>
              <a:t>:</a:t>
            </a:r>
          </a:p>
          <a:p>
            <a:pPr marL="285750" indent="-285750">
              <a:buFont typeface="Arial" panose="020B0604020202020204" pitchFamily="34" charset="0"/>
              <a:buChar char="•"/>
            </a:pPr>
            <a:r>
              <a:rPr lang="en-US" dirty="0" smtClean="0"/>
              <a:t>Identified </a:t>
            </a:r>
            <a:r>
              <a:rPr lang="en-US" dirty="0"/>
              <a:t>and </a:t>
            </a:r>
            <a:r>
              <a:rPr lang="en-US" dirty="0" smtClean="0"/>
              <a:t>validated </a:t>
            </a:r>
            <a:r>
              <a:rPr lang="en-US" dirty="0"/>
              <a:t>essential </a:t>
            </a:r>
            <a:r>
              <a:rPr lang="en-US" dirty="0" smtClean="0"/>
              <a:t>content</a:t>
            </a:r>
            <a:endParaRPr lang="en-US" dirty="0"/>
          </a:p>
          <a:p>
            <a:pPr marL="788670" lvl="1" indent="-285750">
              <a:buFont typeface="Arial" panose="020B0604020202020204" pitchFamily="34" charset="0"/>
              <a:buChar char="•"/>
            </a:pPr>
            <a:r>
              <a:rPr lang="en-US" dirty="0">
                <a:solidFill>
                  <a:schemeClr val="tx1">
                    <a:lumMod val="75000"/>
                    <a:lumOff val="25000"/>
                  </a:schemeClr>
                </a:solidFill>
              </a:rPr>
              <a:t>Best practice documents</a:t>
            </a:r>
          </a:p>
          <a:p>
            <a:pPr marL="788670" lvl="1" indent="-285750">
              <a:buFont typeface="Arial" panose="020B0604020202020204" pitchFamily="34" charset="0"/>
              <a:buChar char="•"/>
            </a:pPr>
            <a:r>
              <a:rPr lang="en-US" dirty="0">
                <a:solidFill>
                  <a:schemeClr val="tx1">
                    <a:lumMod val="75000"/>
                    <a:lumOff val="25000"/>
                  </a:schemeClr>
                </a:solidFill>
              </a:rPr>
              <a:t>Scoping review</a:t>
            </a:r>
          </a:p>
          <a:p>
            <a:pPr marL="788670" lvl="1" indent="-285750">
              <a:buFont typeface="Arial" panose="020B0604020202020204" pitchFamily="34" charset="0"/>
              <a:buChar char="•"/>
            </a:pPr>
            <a:r>
              <a:rPr lang="en-US" dirty="0">
                <a:solidFill>
                  <a:schemeClr val="tx1">
                    <a:lumMod val="75000"/>
                    <a:lumOff val="25000"/>
                  </a:schemeClr>
                </a:solidFill>
              </a:rPr>
              <a:t>Use case </a:t>
            </a:r>
            <a:r>
              <a:rPr lang="en-US" dirty="0" smtClean="0">
                <a:solidFill>
                  <a:schemeClr val="tx1">
                    <a:lumMod val="75000"/>
                    <a:lumOff val="25000"/>
                  </a:schemeClr>
                </a:solidFill>
              </a:rPr>
              <a:t>development</a:t>
            </a:r>
          </a:p>
          <a:p>
            <a:pPr marL="788670" lvl="1" indent="-285750">
              <a:buFont typeface="Arial" panose="020B0604020202020204" pitchFamily="34" charset="0"/>
              <a:buChar char="•"/>
            </a:pPr>
            <a:r>
              <a:rPr lang="en-US" dirty="0" smtClean="0">
                <a:solidFill>
                  <a:schemeClr val="tx1">
                    <a:lumMod val="75000"/>
                    <a:lumOff val="25000"/>
                  </a:schemeClr>
                </a:solidFill>
              </a:rPr>
              <a:t>Review by domain experts</a:t>
            </a:r>
          </a:p>
          <a:p>
            <a:pPr marL="285750" indent="-285750">
              <a:buFont typeface="Arial" panose="020B0604020202020204" pitchFamily="34" charset="0"/>
              <a:buChar char="•"/>
            </a:pPr>
            <a:r>
              <a:rPr lang="en-US" dirty="0" smtClean="0"/>
              <a:t>Collaboratively evaluated original ICO content, key decisions:</a:t>
            </a:r>
            <a:endParaRPr lang="en-US" dirty="0"/>
          </a:p>
          <a:p>
            <a:pPr marL="788670" lvl="1" indent="-285750">
              <a:buFont typeface="Arial" panose="020B0604020202020204" pitchFamily="34" charset="0"/>
              <a:buChar char="•"/>
            </a:pPr>
            <a:r>
              <a:rPr lang="en-US" dirty="0"/>
              <a:t>‘</a:t>
            </a:r>
            <a:r>
              <a:rPr lang="en-US" b="1" dirty="0">
                <a:solidFill>
                  <a:schemeClr val="accent5">
                    <a:lumMod val="60000"/>
                    <a:lumOff val="40000"/>
                  </a:schemeClr>
                </a:solidFill>
              </a:rPr>
              <a:t>retain</a:t>
            </a:r>
            <a:r>
              <a:rPr lang="en-US" dirty="0">
                <a:solidFill>
                  <a:schemeClr val="tx1">
                    <a:lumMod val="75000"/>
                    <a:lumOff val="25000"/>
                  </a:schemeClr>
                </a:solidFill>
              </a:rPr>
              <a:t>’, e.g., because the term conformed to best design practices and had no </a:t>
            </a:r>
            <a:r>
              <a:rPr lang="en-US" dirty="0" smtClean="0">
                <a:solidFill>
                  <a:schemeClr val="tx1">
                    <a:lumMod val="75000"/>
                    <a:lumOff val="25000"/>
                  </a:schemeClr>
                </a:solidFill>
              </a:rPr>
              <a:t>typos</a:t>
            </a:r>
            <a:endParaRPr lang="en-US" dirty="0">
              <a:solidFill>
                <a:schemeClr val="tx1">
                  <a:lumMod val="75000"/>
                  <a:lumOff val="25000"/>
                </a:schemeClr>
              </a:solidFill>
            </a:endParaRPr>
          </a:p>
          <a:p>
            <a:pPr marL="788670" lvl="1" indent="-285750">
              <a:buFont typeface="Arial" panose="020B0604020202020204" pitchFamily="34" charset="0"/>
              <a:buChar char="•"/>
            </a:pPr>
            <a:r>
              <a:rPr lang="en-US" dirty="0"/>
              <a:t>‘</a:t>
            </a:r>
            <a:r>
              <a:rPr lang="en-US" b="1" dirty="0">
                <a:solidFill>
                  <a:schemeClr val="accent4">
                    <a:lumMod val="75000"/>
                  </a:schemeClr>
                </a:solidFill>
              </a:rPr>
              <a:t>revise</a:t>
            </a:r>
            <a:r>
              <a:rPr lang="en-US" dirty="0">
                <a:solidFill>
                  <a:schemeClr val="tx1">
                    <a:lumMod val="75000"/>
                    <a:lumOff val="25000"/>
                  </a:schemeClr>
                </a:solidFill>
              </a:rPr>
              <a:t>’, e.g., because the term’s definition used inconsistent terminology</a:t>
            </a:r>
          </a:p>
          <a:p>
            <a:pPr marL="788670" lvl="1" indent="-285750">
              <a:buFont typeface="Arial" panose="020B0604020202020204" pitchFamily="34" charset="0"/>
              <a:buChar char="•"/>
            </a:pPr>
            <a:r>
              <a:rPr lang="en-US" dirty="0"/>
              <a:t>‘</a:t>
            </a:r>
            <a:r>
              <a:rPr lang="en-US" b="1" dirty="0">
                <a:solidFill>
                  <a:srgbClr val="FF0000"/>
                </a:solidFill>
              </a:rPr>
              <a:t>deprecate</a:t>
            </a:r>
            <a:r>
              <a:rPr lang="en-US" dirty="0">
                <a:solidFill>
                  <a:schemeClr val="tx1">
                    <a:lumMod val="75000"/>
                    <a:lumOff val="25000"/>
                  </a:schemeClr>
                </a:solidFill>
              </a:rPr>
              <a:t>’, e.g., because the term fell outside ICO’s intended domain of </a:t>
            </a:r>
            <a:r>
              <a:rPr lang="en-US" dirty="0" smtClean="0">
                <a:solidFill>
                  <a:schemeClr val="tx1">
                    <a:lumMod val="75000"/>
                    <a:lumOff val="25000"/>
                  </a:schemeClr>
                </a:solidFill>
              </a:rPr>
              <a:t>representation</a:t>
            </a:r>
          </a:p>
        </p:txBody>
      </p:sp>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8</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a:t>AMIA 2019 Annual Symposium  |   amia.org</a:t>
            </a:r>
            <a:endParaRPr lang="en-US" dirty="0"/>
          </a:p>
        </p:txBody>
      </p:sp>
    </p:spTree>
    <p:extLst>
      <p:ext uri="{BB962C8B-B14F-4D97-AF65-F5344CB8AC3E}">
        <p14:creationId xmlns:p14="http://schemas.microsoft.com/office/powerpoint/2010/main" val="36717643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547730" y="402548"/>
            <a:ext cx="6783946" cy="320088"/>
          </a:xfrm>
        </p:spPr>
        <p:txBody>
          <a:bodyPr/>
          <a:lstStyle/>
          <a:p>
            <a:r>
              <a:rPr lang="en-US" dirty="0" smtClean="0"/>
              <a:t>2. Create Design Patterns</a:t>
            </a:r>
            <a:endParaRPr lang="en-US" dirty="0"/>
          </a:p>
        </p:txBody>
      </p:sp>
      <p:sp>
        <p:nvSpPr>
          <p:cNvPr id="3" name="Content Placeholder 2">
            <a:extLst>
              <a:ext uri="{FF2B5EF4-FFF2-40B4-BE49-F238E27FC236}">
                <a16:creationId xmlns:a16="http://schemas.microsoft.com/office/drawing/2014/main" id="{8132D165-8EC1-424D-9DD5-E7301C9BBE4F}"/>
              </a:ext>
            </a:extLst>
          </p:cNvPr>
          <p:cNvSpPr>
            <a:spLocks noGrp="1"/>
          </p:cNvSpPr>
          <p:nvPr>
            <p:ph sz="quarter" idx="12"/>
          </p:nvPr>
        </p:nvSpPr>
        <p:spPr>
          <a:xfrm>
            <a:off x="547077" y="939255"/>
            <a:ext cx="8326536" cy="3570961"/>
          </a:xfrm>
        </p:spPr>
        <p:txBody>
          <a:bodyPr/>
          <a:lstStyle/>
          <a:p>
            <a:pPr marL="285750" indent="-285750">
              <a:buFont typeface="Arial" panose="020B0604020202020204" pitchFamily="34" charset="0"/>
              <a:buChar char="•"/>
            </a:pPr>
            <a:r>
              <a:rPr lang="en-US" dirty="0" smtClean="0"/>
              <a:t>Design pattern: use more </a:t>
            </a:r>
            <a:r>
              <a:rPr lang="en-US" dirty="0"/>
              <a:t>generic terms and then assert their </a:t>
            </a:r>
            <a:r>
              <a:rPr lang="en-US" dirty="0" smtClean="0"/>
              <a:t>relationships</a:t>
            </a:r>
            <a:endParaRPr lang="en-US" dirty="0"/>
          </a:p>
          <a:p>
            <a:pPr marL="569913" lvl="1" indent="-285750">
              <a:buFont typeface="Arial" panose="020B0604020202020204" pitchFamily="34" charset="0"/>
              <a:buChar char="•"/>
            </a:pPr>
            <a:r>
              <a:rPr lang="en-US" dirty="0" smtClean="0">
                <a:solidFill>
                  <a:schemeClr val="tx1">
                    <a:lumMod val="75000"/>
                    <a:lumOff val="25000"/>
                  </a:schemeClr>
                </a:solidFill>
              </a:rPr>
              <a:t>Example of ICO v1 class: ‘explaining to participant about research investigation’</a:t>
            </a:r>
          </a:p>
          <a:p>
            <a:pPr marL="569913" lvl="1" indent="-285750">
              <a:buFont typeface="Arial" panose="020B0604020202020204" pitchFamily="34" charset="0"/>
              <a:buChar char="•"/>
            </a:pPr>
            <a:r>
              <a:rPr lang="en-US" dirty="0" smtClean="0">
                <a:solidFill>
                  <a:schemeClr val="tx1">
                    <a:lumMod val="75000"/>
                    <a:lumOff val="25000"/>
                  </a:schemeClr>
                </a:solidFill>
              </a:rPr>
              <a:t>Does class label use existing terms? ‘</a:t>
            </a:r>
            <a:r>
              <a:rPr lang="en-US" b="1" dirty="0">
                <a:solidFill>
                  <a:schemeClr val="tx1">
                    <a:lumMod val="75000"/>
                    <a:lumOff val="25000"/>
                  </a:schemeClr>
                </a:solidFill>
              </a:rPr>
              <a:t>participant role</a:t>
            </a:r>
            <a:r>
              <a:rPr lang="en-US" dirty="0">
                <a:solidFill>
                  <a:schemeClr val="tx1">
                    <a:lumMod val="75000"/>
                    <a:lumOff val="25000"/>
                  </a:schemeClr>
                </a:solidFill>
              </a:rPr>
              <a:t>’ and ‘</a:t>
            </a:r>
            <a:r>
              <a:rPr lang="en-US" b="1" dirty="0">
                <a:solidFill>
                  <a:schemeClr val="tx1">
                    <a:lumMod val="75000"/>
                    <a:lumOff val="25000"/>
                  </a:schemeClr>
                </a:solidFill>
              </a:rPr>
              <a:t>research investigation</a:t>
            </a:r>
            <a:r>
              <a:rPr lang="en-US" dirty="0">
                <a:solidFill>
                  <a:schemeClr val="tx1">
                    <a:lumMod val="75000"/>
                    <a:lumOff val="25000"/>
                  </a:schemeClr>
                </a:solidFill>
              </a:rPr>
              <a:t>’ already </a:t>
            </a:r>
            <a:r>
              <a:rPr lang="en-US" dirty="0" smtClean="0">
                <a:solidFill>
                  <a:schemeClr val="tx1">
                    <a:lumMod val="75000"/>
                    <a:lumOff val="25000"/>
                  </a:schemeClr>
                </a:solidFill>
              </a:rPr>
              <a:t>exist</a:t>
            </a:r>
            <a:endParaRPr lang="en-US" dirty="0">
              <a:solidFill>
                <a:schemeClr val="tx1">
                  <a:lumMod val="75000"/>
                  <a:lumOff val="25000"/>
                </a:schemeClr>
              </a:solidFill>
            </a:endParaRPr>
          </a:p>
          <a:p>
            <a:pPr marL="569913" lvl="1" indent="-285750">
              <a:buFont typeface="Arial" panose="020B0604020202020204" pitchFamily="34" charset="0"/>
              <a:buChar char="•"/>
            </a:pPr>
            <a:r>
              <a:rPr lang="en-US" dirty="0">
                <a:solidFill>
                  <a:schemeClr val="tx1">
                    <a:lumMod val="75000"/>
                    <a:lumOff val="25000"/>
                  </a:schemeClr>
                </a:solidFill>
              </a:rPr>
              <a:t>Create new label for the missing </a:t>
            </a:r>
            <a:r>
              <a:rPr lang="en-US" dirty="0" smtClean="0">
                <a:solidFill>
                  <a:schemeClr val="tx1">
                    <a:lumMod val="75000"/>
                    <a:lumOff val="25000"/>
                  </a:schemeClr>
                </a:solidFill>
              </a:rPr>
              <a:t>generic term: ‘</a:t>
            </a:r>
            <a:r>
              <a:rPr lang="en-US" b="1" dirty="0" smtClean="0">
                <a:solidFill>
                  <a:schemeClr val="tx1">
                    <a:lumMod val="75000"/>
                    <a:lumOff val="25000"/>
                  </a:schemeClr>
                </a:solidFill>
              </a:rPr>
              <a:t>act of explaining</a:t>
            </a:r>
            <a:r>
              <a:rPr lang="en-US" dirty="0" smtClean="0">
                <a:solidFill>
                  <a:schemeClr val="tx1">
                    <a:lumMod val="75000"/>
                    <a:lumOff val="25000"/>
                  </a:schemeClr>
                </a:solidFill>
              </a:rPr>
              <a:t>’</a:t>
            </a:r>
            <a:endParaRPr lang="en-US" dirty="0">
              <a:solidFill>
                <a:schemeClr val="tx1">
                  <a:lumMod val="75000"/>
                  <a:lumOff val="25000"/>
                </a:schemeClr>
              </a:solidFill>
            </a:endParaRPr>
          </a:p>
          <a:p>
            <a:pPr marL="569913" lvl="1" indent="-285750">
              <a:buFont typeface="Arial" panose="020B0604020202020204" pitchFamily="34" charset="0"/>
              <a:buChar char="•"/>
            </a:pPr>
            <a:r>
              <a:rPr lang="en-US" dirty="0" smtClean="0">
                <a:solidFill>
                  <a:schemeClr val="tx1">
                    <a:lumMod val="75000"/>
                    <a:lumOff val="25000"/>
                  </a:schemeClr>
                </a:solidFill>
              </a:rPr>
              <a:t>Finally: explicitly assert </a:t>
            </a:r>
            <a:r>
              <a:rPr lang="en-US" dirty="0">
                <a:solidFill>
                  <a:schemeClr val="tx1">
                    <a:lumMod val="75000"/>
                    <a:lumOff val="25000"/>
                  </a:schemeClr>
                </a:solidFill>
              </a:rPr>
              <a:t>the </a:t>
            </a:r>
            <a:r>
              <a:rPr lang="en-US" u="sng" dirty="0">
                <a:solidFill>
                  <a:schemeClr val="tx1">
                    <a:lumMod val="75000"/>
                    <a:lumOff val="25000"/>
                  </a:schemeClr>
                </a:solidFill>
              </a:rPr>
              <a:t>relations</a:t>
            </a:r>
            <a:r>
              <a:rPr lang="en-US" dirty="0">
                <a:solidFill>
                  <a:schemeClr val="tx1">
                    <a:lumMod val="75000"/>
                    <a:lumOff val="25000"/>
                  </a:schemeClr>
                </a:solidFill>
              </a:rPr>
              <a:t> between these </a:t>
            </a:r>
            <a:r>
              <a:rPr lang="en-US" dirty="0" smtClean="0">
                <a:solidFill>
                  <a:schemeClr val="tx1">
                    <a:lumMod val="75000"/>
                    <a:lumOff val="25000"/>
                  </a:schemeClr>
                </a:solidFill>
              </a:rPr>
              <a:t>entities, so the original </a:t>
            </a:r>
            <a:r>
              <a:rPr lang="en-US" i="1" dirty="0" smtClean="0">
                <a:solidFill>
                  <a:schemeClr val="tx1">
                    <a:lumMod val="75000"/>
                    <a:lumOff val="25000"/>
                  </a:schemeClr>
                </a:solidFill>
              </a:rPr>
              <a:t>meaning</a:t>
            </a:r>
            <a:r>
              <a:rPr lang="en-US" dirty="0" smtClean="0">
                <a:solidFill>
                  <a:schemeClr val="tx1">
                    <a:lumMod val="75000"/>
                    <a:lumOff val="25000"/>
                  </a:schemeClr>
                </a:solidFill>
              </a:rPr>
              <a:t> is kept</a:t>
            </a:r>
            <a:endParaRPr lang="en-US" dirty="0">
              <a:solidFill>
                <a:schemeClr val="tx1">
                  <a:lumMod val="75000"/>
                  <a:lumOff val="25000"/>
                </a:schemeClr>
              </a:solidFill>
            </a:endParaRPr>
          </a:p>
          <a:p>
            <a:pPr marL="285750" indent="-285750">
              <a:buFont typeface="Arial" panose="020B0604020202020204" pitchFamily="34" charset="0"/>
              <a:buChar char="•"/>
            </a:pPr>
            <a:r>
              <a:rPr lang="en-US" dirty="0" smtClean="0"/>
              <a:t>Good Design Principles</a:t>
            </a:r>
          </a:p>
          <a:p>
            <a:pPr marL="569913" lvl="1" indent="-285750">
              <a:buFont typeface="Arial" panose="020B0604020202020204" pitchFamily="34" charset="0"/>
              <a:buChar char="•"/>
            </a:pPr>
            <a:r>
              <a:rPr lang="en-US" dirty="0" smtClean="0">
                <a:solidFill>
                  <a:schemeClr val="tx1">
                    <a:lumMod val="75000"/>
                    <a:lumOff val="25000"/>
                  </a:schemeClr>
                </a:solidFill>
              </a:rPr>
              <a:t>Continuants (objects) should not be defined by their circumstances or associations</a:t>
            </a:r>
          </a:p>
          <a:p>
            <a:pPr marL="569913" lvl="1" indent="-285750">
              <a:buFont typeface="Arial" panose="020B0604020202020204" pitchFamily="34" charset="0"/>
              <a:buChar char="•"/>
            </a:pPr>
            <a:r>
              <a:rPr lang="en-US" dirty="0" smtClean="0">
                <a:solidFill>
                  <a:schemeClr val="tx1">
                    <a:lumMod val="75000"/>
                    <a:lumOff val="25000"/>
                  </a:schemeClr>
                </a:solidFill>
              </a:rPr>
              <a:t>Occurrents (processes) should not be defined by their participants, or when or where they occur</a:t>
            </a:r>
          </a:p>
          <a:p>
            <a:pPr marL="569913" lvl="1" indent="-285750">
              <a:buFont typeface="Arial" panose="020B0604020202020204" pitchFamily="34" charset="0"/>
              <a:buChar char="•"/>
            </a:pPr>
            <a:r>
              <a:rPr lang="en-US" dirty="0" smtClean="0">
                <a:solidFill>
                  <a:schemeClr val="tx1">
                    <a:lumMod val="75000"/>
                    <a:lumOff val="25000"/>
                  </a:schemeClr>
                </a:solidFill>
              </a:rPr>
              <a:t>Doesn’t this yield information loss? </a:t>
            </a:r>
            <a:r>
              <a:rPr lang="en-US" b="1" dirty="0" smtClean="0">
                <a:solidFill>
                  <a:schemeClr val="tx1">
                    <a:lumMod val="75000"/>
                    <a:lumOff val="25000"/>
                  </a:schemeClr>
                </a:solidFill>
              </a:rPr>
              <a:t>No.</a:t>
            </a:r>
            <a:r>
              <a:rPr lang="en-US" dirty="0" smtClean="0">
                <a:solidFill>
                  <a:schemeClr val="tx1">
                    <a:lumMod val="75000"/>
                    <a:lumOff val="25000"/>
                  </a:schemeClr>
                </a:solidFill>
              </a:rPr>
              <a:t> We can assert </a:t>
            </a:r>
            <a:r>
              <a:rPr lang="en-US" b="1" dirty="0" smtClean="0">
                <a:solidFill>
                  <a:schemeClr val="tx1">
                    <a:lumMod val="75000"/>
                    <a:lumOff val="25000"/>
                  </a:schemeClr>
                </a:solidFill>
              </a:rPr>
              <a:t>relations </a:t>
            </a:r>
            <a:r>
              <a:rPr lang="en-US" dirty="0" smtClean="0">
                <a:solidFill>
                  <a:schemeClr val="tx1">
                    <a:lumMod val="75000"/>
                    <a:lumOff val="25000"/>
                  </a:schemeClr>
                </a:solidFill>
              </a:rPr>
              <a:t>to aid computer reasoning, so that participants and their circumstances are </a:t>
            </a:r>
            <a:r>
              <a:rPr lang="en-US" i="1" dirty="0" smtClean="0">
                <a:solidFill>
                  <a:schemeClr val="tx1">
                    <a:lumMod val="75000"/>
                    <a:lumOff val="25000"/>
                  </a:schemeClr>
                </a:solidFill>
              </a:rPr>
              <a:t>also</a:t>
            </a:r>
            <a:r>
              <a:rPr lang="en-US" dirty="0" smtClean="0">
                <a:solidFill>
                  <a:schemeClr val="tx1">
                    <a:lumMod val="75000"/>
                    <a:lumOff val="25000"/>
                  </a:schemeClr>
                </a:solidFill>
              </a:rPr>
              <a:t> represented</a:t>
            </a:r>
            <a:endParaRPr lang="en-US" dirty="0">
              <a:solidFill>
                <a:schemeClr val="tx1">
                  <a:lumMod val="75000"/>
                  <a:lumOff val="25000"/>
                </a:schemeClr>
              </a:solidFill>
            </a:endParaRPr>
          </a:p>
        </p:txBody>
      </p:sp>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9</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a:t>AMIA 2019 Annual Symposium  |   amia.org</a:t>
            </a:r>
            <a:endParaRPr lang="en-US" dirty="0"/>
          </a:p>
        </p:txBody>
      </p:sp>
    </p:spTree>
    <p:extLst>
      <p:ext uri="{BB962C8B-B14F-4D97-AF65-F5344CB8AC3E}">
        <p14:creationId xmlns:p14="http://schemas.microsoft.com/office/powerpoint/2010/main" val="18895794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547730" y="402548"/>
            <a:ext cx="6783946" cy="320088"/>
          </a:xfrm>
        </p:spPr>
        <p:txBody>
          <a:bodyPr/>
          <a:lstStyle/>
          <a:p>
            <a:r>
              <a:rPr lang="en-US" dirty="0" smtClean="0"/>
              <a:t>3. Align with other Ontologies </a:t>
            </a:r>
            <a:endParaRPr lang="en-US" dirty="0"/>
          </a:p>
        </p:txBody>
      </p:sp>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10</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a:t>AMIA 2019 Annual Symposium  |   amia.org</a:t>
            </a:r>
            <a:endParaRPr lang="en-US" dirty="0"/>
          </a:p>
        </p:txBody>
      </p:sp>
      <p:pic>
        <p:nvPicPr>
          <p:cNvPr id="6" name="Picture 5"/>
          <p:cNvPicPr>
            <a:picLocks noChangeAspect="1"/>
          </p:cNvPicPr>
          <p:nvPr/>
        </p:nvPicPr>
        <p:blipFill rotWithShape="1">
          <a:blip r:embed="rId3"/>
          <a:srcRect l="4994" t="5974" r="5658" b="1767"/>
          <a:stretch/>
        </p:blipFill>
        <p:spPr>
          <a:xfrm>
            <a:off x="97855" y="840613"/>
            <a:ext cx="4854535" cy="3786536"/>
          </a:xfrm>
          <a:prstGeom prst="rect">
            <a:avLst/>
          </a:prstGeom>
        </p:spPr>
      </p:pic>
      <p:sp>
        <p:nvSpPr>
          <p:cNvPr id="3" name="Content Placeholder 2">
            <a:extLst>
              <a:ext uri="{FF2B5EF4-FFF2-40B4-BE49-F238E27FC236}">
                <a16:creationId xmlns:a16="http://schemas.microsoft.com/office/drawing/2014/main" id="{8132D165-8EC1-424D-9DD5-E7301C9BBE4F}"/>
              </a:ext>
            </a:extLst>
          </p:cNvPr>
          <p:cNvSpPr>
            <a:spLocks noGrp="1"/>
          </p:cNvSpPr>
          <p:nvPr>
            <p:ph sz="quarter" idx="12"/>
          </p:nvPr>
        </p:nvSpPr>
        <p:spPr>
          <a:xfrm>
            <a:off x="4952390" y="814545"/>
            <a:ext cx="4191610" cy="3720695"/>
          </a:xfrm>
        </p:spPr>
        <p:txBody>
          <a:bodyPr/>
          <a:lstStyle/>
          <a:p>
            <a:pPr>
              <a:spcBef>
                <a:spcPts val="0"/>
              </a:spcBef>
            </a:pPr>
            <a:r>
              <a:rPr lang="en-US" sz="1600" dirty="0" smtClean="0"/>
              <a:t>Basic Formal Ontology (BFO)</a:t>
            </a:r>
          </a:p>
          <a:p>
            <a:pPr marL="457200" indent="-285750">
              <a:spcBef>
                <a:spcPts val="0"/>
              </a:spcBef>
              <a:buFont typeface="Arial" panose="020B0604020202020204" pitchFamily="34" charset="0"/>
              <a:buChar char="•"/>
            </a:pPr>
            <a:r>
              <a:rPr lang="en-US" sz="1200" i="1" dirty="0" smtClean="0"/>
              <a:t>Top level ontology, designed to support interoperability of scientific research  </a:t>
            </a:r>
          </a:p>
          <a:p>
            <a:pPr>
              <a:spcBef>
                <a:spcPts val="0"/>
              </a:spcBef>
            </a:pPr>
            <a:r>
              <a:rPr lang="en-US" sz="1600" dirty="0" smtClean="0"/>
              <a:t>Information Artifact Ontology (IAO)</a:t>
            </a:r>
          </a:p>
          <a:p>
            <a:pPr marL="457200" indent="-285750">
              <a:spcBef>
                <a:spcPts val="0"/>
              </a:spcBef>
              <a:buFont typeface="Arial" panose="020B0604020202020204" pitchFamily="34" charset="0"/>
              <a:buChar char="•"/>
            </a:pPr>
            <a:r>
              <a:rPr lang="en-US" sz="1200" i="1" dirty="0" smtClean="0"/>
              <a:t>Categorizes information entities</a:t>
            </a:r>
          </a:p>
          <a:p>
            <a:pPr>
              <a:spcBef>
                <a:spcPts val="0"/>
              </a:spcBef>
            </a:pPr>
            <a:r>
              <a:rPr lang="en-US" sz="1600" dirty="0" smtClean="0"/>
              <a:t>Document Acts Ontology (D-Acts)</a:t>
            </a:r>
          </a:p>
          <a:p>
            <a:pPr marL="458788" indent="-285750">
              <a:spcBef>
                <a:spcPts val="0"/>
              </a:spcBef>
              <a:buFont typeface="Arial" panose="020B0604020202020204" pitchFamily="34" charset="0"/>
              <a:buChar char="•"/>
            </a:pPr>
            <a:r>
              <a:rPr lang="en-US" sz="1200" i="1" dirty="0" smtClean="0"/>
              <a:t>Describes what people can do with documents</a:t>
            </a:r>
          </a:p>
          <a:p>
            <a:pPr>
              <a:spcBef>
                <a:spcPts val="0"/>
              </a:spcBef>
            </a:pPr>
            <a:r>
              <a:rPr lang="en-US" sz="1600" dirty="0" smtClean="0"/>
              <a:t>Data Use Ontology (DUO)</a:t>
            </a:r>
          </a:p>
          <a:p>
            <a:pPr marL="458788" indent="-285750">
              <a:spcBef>
                <a:spcPts val="0"/>
              </a:spcBef>
              <a:buFont typeface="Arial" panose="020B0604020202020204" pitchFamily="34" charset="0"/>
              <a:buChar char="•"/>
            </a:pPr>
            <a:r>
              <a:rPr lang="en-US" sz="1200" i="1" dirty="0" smtClean="0"/>
              <a:t>Represents data use conditions</a:t>
            </a:r>
            <a:endParaRPr lang="en-US" sz="1200" dirty="0" smtClean="0"/>
          </a:p>
          <a:p>
            <a:pPr>
              <a:spcBef>
                <a:spcPts val="0"/>
              </a:spcBef>
            </a:pPr>
            <a:r>
              <a:rPr lang="en-US" sz="1600" dirty="0" smtClean="0"/>
              <a:t>Ontology for </a:t>
            </a:r>
            <a:r>
              <a:rPr lang="en-US" sz="1600" dirty="0" err="1" smtClean="0"/>
              <a:t>BioBanking</a:t>
            </a:r>
            <a:r>
              <a:rPr lang="en-US" sz="1600" dirty="0" smtClean="0"/>
              <a:t> (OBIB)</a:t>
            </a:r>
            <a:endParaRPr lang="en-US" sz="1600" i="1" dirty="0" smtClean="0"/>
          </a:p>
          <a:p>
            <a:pPr marL="458788" indent="-285750">
              <a:spcBef>
                <a:spcPts val="0"/>
              </a:spcBef>
              <a:buFont typeface="Arial" panose="020B0604020202020204" pitchFamily="34" charset="0"/>
              <a:buChar char="•"/>
            </a:pPr>
            <a:r>
              <a:rPr lang="en-US" sz="1200" i="1" dirty="0" smtClean="0"/>
              <a:t>Represents biobank repository and biobank administrative information</a:t>
            </a:r>
            <a:endParaRPr lang="en-US" sz="1200" dirty="0" smtClean="0"/>
          </a:p>
          <a:p>
            <a:pPr>
              <a:spcBef>
                <a:spcPts val="0"/>
              </a:spcBef>
            </a:pPr>
            <a:r>
              <a:rPr lang="en-US" sz="1600" dirty="0" smtClean="0"/>
              <a:t>Relations Ontology</a:t>
            </a:r>
          </a:p>
          <a:p>
            <a:pPr marL="458788" indent="-285750">
              <a:spcBef>
                <a:spcPts val="0"/>
              </a:spcBef>
              <a:buFont typeface="Arial" panose="020B0604020202020204" pitchFamily="34" charset="0"/>
              <a:buChar char="•"/>
            </a:pPr>
            <a:r>
              <a:rPr lang="en-US" sz="1200" i="1" dirty="0" smtClean="0"/>
              <a:t>Collection of OWL relations for use across ontologies</a:t>
            </a:r>
          </a:p>
          <a:p>
            <a:pPr>
              <a:spcBef>
                <a:spcPts val="0"/>
              </a:spcBef>
            </a:pPr>
            <a:r>
              <a:rPr lang="en-US" sz="1600" i="1" dirty="0" smtClean="0"/>
              <a:t>Common Rule Ontology</a:t>
            </a:r>
          </a:p>
          <a:p>
            <a:pPr marL="458788" indent="-285750">
              <a:spcBef>
                <a:spcPts val="0"/>
              </a:spcBef>
              <a:buFont typeface="Arial" panose="020B0604020202020204" pitchFamily="34" charset="0"/>
              <a:buChar char="•"/>
            </a:pPr>
            <a:r>
              <a:rPr lang="en-US" sz="1200" i="1" dirty="0" smtClean="0"/>
              <a:t>Represents US Common Rule - Basic </a:t>
            </a:r>
            <a:r>
              <a:rPr lang="en-US" sz="1200" i="1" dirty="0"/>
              <a:t>requirements for </a:t>
            </a:r>
            <a:r>
              <a:rPr lang="en-US" sz="1200" i="1" dirty="0" smtClean="0"/>
              <a:t>obtaining informed consent and the documentation </a:t>
            </a:r>
            <a:r>
              <a:rPr lang="en-US" sz="1200" i="1" dirty="0"/>
              <a:t>of informed consent</a:t>
            </a:r>
            <a:endParaRPr lang="en-US" sz="1200" i="1" dirty="0" smtClean="0"/>
          </a:p>
        </p:txBody>
      </p:sp>
    </p:spTree>
    <p:extLst>
      <p:ext uri="{BB962C8B-B14F-4D97-AF65-F5344CB8AC3E}">
        <p14:creationId xmlns:p14="http://schemas.microsoft.com/office/powerpoint/2010/main" val="32129519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182880" y="377931"/>
            <a:ext cx="7148796" cy="344710"/>
          </a:xfrm>
        </p:spPr>
        <p:txBody>
          <a:bodyPr/>
          <a:lstStyle/>
          <a:p>
            <a:r>
              <a:rPr lang="en-US" dirty="0" smtClean="0"/>
              <a:t>4. </a:t>
            </a:r>
            <a:r>
              <a:rPr lang="en-US" sz="2800" dirty="0" smtClean="0"/>
              <a:t>Adding New Classes and Relationships</a:t>
            </a:r>
            <a:endParaRPr lang="en-US" dirty="0"/>
          </a:p>
        </p:txBody>
      </p:sp>
      <p:sp>
        <p:nvSpPr>
          <p:cNvPr id="3" name="Content Placeholder 2">
            <a:extLst>
              <a:ext uri="{FF2B5EF4-FFF2-40B4-BE49-F238E27FC236}">
                <a16:creationId xmlns:a16="http://schemas.microsoft.com/office/drawing/2014/main" id="{8132D165-8EC1-424D-9DD5-E7301C9BBE4F}"/>
              </a:ext>
            </a:extLst>
          </p:cNvPr>
          <p:cNvSpPr>
            <a:spLocks noGrp="1"/>
          </p:cNvSpPr>
          <p:nvPr>
            <p:ph sz="quarter" idx="12"/>
          </p:nvPr>
        </p:nvSpPr>
        <p:spPr>
          <a:xfrm>
            <a:off x="361653" y="1010873"/>
            <a:ext cx="8056358" cy="3570961"/>
          </a:xfrm>
        </p:spPr>
        <p:txBody>
          <a:bodyPr/>
          <a:lstStyle/>
          <a:p>
            <a:pPr marL="285750" indent="-285750">
              <a:spcBef>
                <a:spcPts val="0"/>
              </a:spcBef>
              <a:buFont typeface="Arial" panose="020B0604020202020204" pitchFamily="34" charset="0"/>
              <a:buChar char="•"/>
            </a:pPr>
            <a:r>
              <a:rPr lang="en-US" dirty="0" smtClean="0"/>
              <a:t>Deontic ethics</a:t>
            </a:r>
          </a:p>
          <a:p>
            <a:pPr marL="788670" lvl="1" indent="-285750">
              <a:spcBef>
                <a:spcPts val="0"/>
              </a:spcBef>
              <a:buFont typeface="Arial" panose="020B0604020202020204" pitchFamily="34" charset="0"/>
              <a:buChar char="•"/>
            </a:pPr>
            <a:r>
              <a:rPr lang="en-US" dirty="0" smtClean="0">
                <a:solidFill>
                  <a:schemeClr val="tx1">
                    <a:lumMod val="75000"/>
                    <a:lumOff val="25000"/>
                  </a:schemeClr>
                </a:solidFill>
              </a:rPr>
              <a:t>Concerned with obligations, permissions, and related concepts. </a:t>
            </a:r>
          </a:p>
          <a:p>
            <a:pPr marL="788670" lvl="1" indent="-285750">
              <a:spcBef>
                <a:spcPts val="0"/>
              </a:spcBef>
              <a:buFont typeface="Arial" panose="020B0604020202020204" pitchFamily="34" charset="0"/>
              <a:buChar char="•"/>
            </a:pPr>
            <a:r>
              <a:rPr lang="en-US" dirty="0">
                <a:solidFill>
                  <a:schemeClr val="tx1">
                    <a:lumMod val="75000"/>
                    <a:lumOff val="25000"/>
                  </a:schemeClr>
                </a:solidFill>
              </a:rPr>
              <a:t>From the Greek word </a:t>
            </a:r>
            <a:r>
              <a:rPr lang="el-GR" dirty="0">
                <a:solidFill>
                  <a:schemeClr val="tx1">
                    <a:lumMod val="75000"/>
                    <a:lumOff val="25000"/>
                  </a:schemeClr>
                </a:solidFill>
              </a:rPr>
              <a:t>δέον </a:t>
            </a:r>
            <a:r>
              <a:rPr lang="en-US" dirty="0">
                <a:solidFill>
                  <a:schemeClr val="tx1">
                    <a:lumMod val="75000"/>
                    <a:lumOff val="25000"/>
                  </a:schemeClr>
                </a:solidFill>
              </a:rPr>
              <a:t>(</a:t>
            </a:r>
            <a:r>
              <a:rPr lang="en-US" i="1" dirty="0" err="1">
                <a:solidFill>
                  <a:schemeClr val="tx1">
                    <a:lumMod val="75000"/>
                    <a:lumOff val="25000"/>
                  </a:schemeClr>
                </a:solidFill>
              </a:rPr>
              <a:t>deon</a:t>
            </a:r>
            <a:r>
              <a:rPr lang="en-US" dirty="0">
                <a:solidFill>
                  <a:schemeClr val="tx1">
                    <a:lumMod val="75000"/>
                    <a:lumOff val="25000"/>
                  </a:schemeClr>
                </a:solidFill>
              </a:rPr>
              <a:t>) for ‘duty’ or ‘obligation’</a:t>
            </a:r>
          </a:p>
          <a:p>
            <a:pPr marL="285750" indent="-285750">
              <a:spcBef>
                <a:spcPts val="600"/>
              </a:spcBef>
              <a:buFont typeface="Arial" panose="020B0604020202020204" pitchFamily="34" charset="0"/>
              <a:buChar char="•"/>
            </a:pPr>
            <a:r>
              <a:rPr lang="en-US" dirty="0" smtClean="0"/>
              <a:t>Descriptions and directives</a:t>
            </a:r>
          </a:p>
          <a:p>
            <a:pPr marL="788670" lvl="1" indent="-285750">
              <a:spcBef>
                <a:spcPts val="0"/>
              </a:spcBef>
              <a:buFont typeface="Arial" panose="020B0604020202020204" pitchFamily="34" charset="0"/>
              <a:buChar char="•"/>
            </a:pPr>
            <a:r>
              <a:rPr lang="en-US" dirty="0" smtClean="0">
                <a:solidFill>
                  <a:schemeClr val="tx1">
                    <a:lumMod val="75000"/>
                    <a:lumOff val="25000"/>
                  </a:schemeClr>
                </a:solidFill>
              </a:rPr>
              <a:t>Specifications regarding what </a:t>
            </a:r>
            <a:r>
              <a:rPr lang="en-US" dirty="0">
                <a:solidFill>
                  <a:schemeClr val="tx1">
                    <a:lumMod val="75000"/>
                    <a:lumOff val="25000"/>
                  </a:schemeClr>
                </a:solidFill>
              </a:rPr>
              <a:t>action types are allowed, not allowed, required</a:t>
            </a:r>
          </a:p>
          <a:p>
            <a:pPr marL="788670" lvl="1" indent="-285750">
              <a:spcBef>
                <a:spcPts val="0"/>
              </a:spcBef>
              <a:buFont typeface="Arial" panose="020B0604020202020204" pitchFamily="34" charset="0"/>
              <a:buChar char="•"/>
            </a:pPr>
            <a:r>
              <a:rPr lang="en-US" dirty="0" smtClean="0">
                <a:solidFill>
                  <a:schemeClr val="tx1">
                    <a:lumMod val="75000"/>
                    <a:lumOff val="25000"/>
                  </a:schemeClr>
                </a:solidFill>
              </a:rPr>
              <a:t>Warning: documents </a:t>
            </a:r>
            <a:r>
              <a:rPr lang="en-US" dirty="0">
                <a:solidFill>
                  <a:schemeClr val="tx1">
                    <a:lumMod val="75000"/>
                    <a:lumOff val="25000"/>
                  </a:schemeClr>
                </a:solidFill>
              </a:rPr>
              <a:t>are decent proxies for talking about deontic entities indirectly, but without roles this shortcut loses important </a:t>
            </a:r>
            <a:r>
              <a:rPr lang="en-US" dirty="0" smtClean="0">
                <a:solidFill>
                  <a:schemeClr val="tx1">
                    <a:lumMod val="75000"/>
                    <a:lumOff val="25000"/>
                  </a:schemeClr>
                </a:solidFill>
              </a:rPr>
              <a:t>representation</a:t>
            </a:r>
          </a:p>
          <a:p>
            <a:pPr marL="285750" indent="-285750">
              <a:spcBef>
                <a:spcPts val="600"/>
              </a:spcBef>
              <a:buFont typeface="Arial" panose="020B0604020202020204" pitchFamily="34" charset="0"/>
              <a:buChar char="•"/>
            </a:pPr>
            <a:r>
              <a:rPr lang="en-US" dirty="0" smtClean="0"/>
              <a:t>Related processes and sub-processes of informed consent processes e.g.,</a:t>
            </a:r>
          </a:p>
          <a:p>
            <a:pPr marL="788670" lvl="1" indent="-285750">
              <a:spcBef>
                <a:spcPts val="0"/>
              </a:spcBef>
              <a:buFont typeface="Arial" panose="020B0604020202020204" pitchFamily="34" charset="0"/>
              <a:buChar char="•"/>
            </a:pPr>
            <a:r>
              <a:rPr lang="en-US" dirty="0" smtClean="0">
                <a:solidFill>
                  <a:schemeClr val="tx1">
                    <a:lumMod val="75000"/>
                    <a:lumOff val="25000"/>
                  </a:schemeClr>
                </a:solidFill>
              </a:rPr>
              <a:t>Act of authorization</a:t>
            </a:r>
          </a:p>
          <a:p>
            <a:pPr marL="788670" lvl="1" indent="-285750">
              <a:spcBef>
                <a:spcPts val="0"/>
              </a:spcBef>
              <a:buFont typeface="Arial" panose="020B0604020202020204" pitchFamily="34" charset="0"/>
              <a:buChar char="•"/>
            </a:pPr>
            <a:r>
              <a:rPr lang="en-US" dirty="0" smtClean="0">
                <a:solidFill>
                  <a:schemeClr val="tx1">
                    <a:lumMod val="75000"/>
                    <a:lumOff val="25000"/>
                  </a:schemeClr>
                </a:solidFill>
              </a:rPr>
              <a:t>Act of consent</a:t>
            </a:r>
          </a:p>
          <a:p>
            <a:pPr marL="788670" lvl="1" indent="-285750">
              <a:spcBef>
                <a:spcPts val="0"/>
              </a:spcBef>
              <a:buFont typeface="Arial" panose="020B0604020202020204" pitchFamily="34" charset="0"/>
              <a:buChar char="•"/>
            </a:pPr>
            <a:r>
              <a:rPr lang="en-US" dirty="0" smtClean="0">
                <a:solidFill>
                  <a:schemeClr val="tx1">
                    <a:lumMod val="75000"/>
                    <a:lumOff val="25000"/>
                  </a:schemeClr>
                </a:solidFill>
              </a:rPr>
              <a:t>Act of disclosure</a:t>
            </a:r>
          </a:p>
          <a:p>
            <a:pPr marL="788670" lvl="1" indent="-285750">
              <a:spcBef>
                <a:spcPts val="0"/>
              </a:spcBef>
              <a:buFont typeface="Arial" panose="020B0604020202020204" pitchFamily="34" charset="0"/>
              <a:buChar char="•"/>
            </a:pPr>
            <a:r>
              <a:rPr lang="en-US" dirty="0" smtClean="0">
                <a:solidFill>
                  <a:schemeClr val="tx1">
                    <a:lumMod val="75000"/>
                    <a:lumOff val="25000"/>
                  </a:schemeClr>
                </a:solidFill>
              </a:rPr>
              <a:t>Act of sharing data</a:t>
            </a:r>
          </a:p>
          <a:p>
            <a:pPr marL="285750" indent="-285750">
              <a:spcBef>
                <a:spcPts val="600"/>
              </a:spcBef>
              <a:buFont typeface="Arial" panose="020B0604020202020204" pitchFamily="34" charset="0"/>
              <a:buChar char="•"/>
            </a:pPr>
            <a:r>
              <a:rPr lang="en-US" dirty="0" smtClean="0"/>
              <a:t>Stasis and Jurisdiction</a:t>
            </a:r>
          </a:p>
          <a:p>
            <a:pPr marL="788670" lvl="1" indent="-285750">
              <a:spcBef>
                <a:spcPts val="0"/>
              </a:spcBef>
              <a:buFont typeface="Arial" panose="020B0604020202020204" pitchFamily="34" charset="0"/>
              <a:buChar char="•"/>
            </a:pPr>
            <a:r>
              <a:rPr lang="en-US" dirty="0" smtClean="0">
                <a:solidFill>
                  <a:schemeClr val="tx1">
                    <a:lumMod val="75000"/>
                    <a:lumOff val="25000"/>
                  </a:schemeClr>
                </a:solidFill>
              </a:rPr>
              <a:t>Model when and where artifacts (e.g. documents) have force</a:t>
            </a:r>
          </a:p>
        </p:txBody>
      </p:sp>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11</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a:t>AMIA 2019 Annual Symposium  |   amia.org</a:t>
            </a:r>
            <a:endParaRPr lang="en-US" dirty="0"/>
          </a:p>
        </p:txBody>
      </p:sp>
    </p:spTree>
    <p:extLst>
      <p:ext uri="{BB962C8B-B14F-4D97-AF65-F5344CB8AC3E}">
        <p14:creationId xmlns:p14="http://schemas.microsoft.com/office/powerpoint/2010/main" val="3073409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547730" y="402548"/>
            <a:ext cx="6783946" cy="320088"/>
          </a:xfrm>
        </p:spPr>
        <p:txBody>
          <a:bodyPr/>
          <a:lstStyle/>
          <a:p>
            <a:r>
              <a:rPr lang="en-US" dirty="0" smtClean="0"/>
              <a:t>Permissions, Obligations</a:t>
            </a:r>
            <a:r>
              <a:rPr lang="en-US" dirty="0"/>
              <a:t>, </a:t>
            </a:r>
            <a:r>
              <a:rPr lang="en-US" dirty="0" smtClean="0"/>
              <a:t>Prohibitions</a:t>
            </a:r>
            <a:endParaRPr lang="en-US" dirty="0"/>
          </a:p>
        </p:txBody>
      </p:sp>
      <p:sp>
        <p:nvSpPr>
          <p:cNvPr id="3" name="Content Placeholder 2">
            <a:extLst>
              <a:ext uri="{FF2B5EF4-FFF2-40B4-BE49-F238E27FC236}">
                <a16:creationId xmlns:a16="http://schemas.microsoft.com/office/drawing/2014/main" id="{8132D165-8EC1-424D-9DD5-E7301C9BBE4F}"/>
              </a:ext>
            </a:extLst>
          </p:cNvPr>
          <p:cNvSpPr>
            <a:spLocks noGrp="1"/>
          </p:cNvSpPr>
          <p:nvPr>
            <p:ph sz="quarter" idx="12"/>
          </p:nvPr>
        </p:nvSpPr>
        <p:spPr>
          <a:xfrm>
            <a:off x="539762" y="939255"/>
            <a:ext cx="8056358" cy="3570961"/>
          </a:xfrm>
        </p:spPr>
        <p:txBody>
          <a:bodyPr/>
          <a:lstStyle/>
          <a:p>
            <a:r>
              <a:rPr lang="en-US" dirty="0" smtClean="0"/>
              <a:t>What is a permission?</a:t>
            </a:r>
          </a:p>
          <a:p>
            <a:pPr marL="285750" indent="-285750">
              <a:buFont typeface="Arial" panose="020B0604020202020204" pitchFamily="34" charset="0"/>
              <a:buChar char="•"/>
            </a:pPr>
            <a:r>
              <a:rPr lang="en-US" dirty="0" smtClean="0"/>
              <a:t>Common approaches</a:t>
            </a:r>
          </a:p>
          <a:p>
            <a:pPr marL="788670" lvl="1" indent="-285750">
              <a:buFont typeface="Arial" panose="020B0604020202020204" pitchFamily="34" charset="0"/>
              <a:buChar char="•"/>
            </a:pPr>
            <a:r>
              <a:rPr lang="en-US" dirty="0" smtClean="0">
                <a:solidFill>
                  <a:schemeClr val="tx1">
                    <a:lumMod val="75000"/>
                    <a:lumOff val="25000"/>
                  </a:schemeClr>
                </a:solidFill>
              </a:rPr>
              <a:t>An action	</a:t>
            </a:r>
            <a:r>
              <a:rPr lang="en-US" i="1" dirty="0" smtClean="0">
                <a:solidFill>
                  <a:schemeClr val="tx1">
                    <a:lumMod val="75000"/>
                    <a:lumOff val="25000"/>
                  </a:schemeClr>
                </a:solidFill>
              </a:rPr>
              <a:t>permission</a:t>
            </a:r>
            <a:r>
              <a:rPr lang="en-US" dirty="0" smtClean="0">
                <a:solidFill>
                  <a:schemeClr val="tx1">
                    <a:lumMod val="75000"/>
                    <a:lumOff val="25000"/>
                  </a:schemeClr>
                </a:solidFill>
              </a:rPr>
              <a:t> is a shorthand for the ongoing </a:t>
            </a:r>
            <a:r>
              <a:rPr lang="en-US" i="1" dirty="0" smtClean="0">
                <a:solidFill>
                  <a:schemeClr val="tx1">
                    <a:lumMod val="75000"/>
                    <a:lumOff val="25000"/>
                  </a:schemeClr>
                </a:solidFill>
              </a:rPr>
              <a:t>activity</a:t>
            </a:r>
            <a:r>
              <a:rPr lang="en-US" dirty="0" smtClean="0">
                <a:solidFill>
                  <a:schemeClr val="tx1">
                    <a:lumMod val="75000"/>
                    <a:lumOff val="25000"/>
                  </a:schemeClr>
                </a:solidFill>
              </a:rPr>
              <a:t> of allowing</a:t>
            </a:r>
          </a:p>
          <a:p>
            <a:pPr marL="788670" lvl="1" indent="-285750">
              <a:buFont typeface="Arial" panose="020B0604020202020204" pitchFamily="34" charset="0"/>
              <a:buChar char="•"/>
            </a:pPr>
            <a:r>
              <a:rPr lang="en-US" dirty="0" smtClean="0">
                <a:solidFill>
                  <a:schemeClr val="tx1">
                    <a:lumMod val="75000"/>
                    <a:lumOff val="25000"/>
                  </a:schemeClr>
                </a:solidFill>
              </a:rPr>
              <a:t>Document	</a:t>
            </a:r>
            <a:r>
              <a:rPr lang="en-US" i="1" dirty="0" smtClean="0">
                <a:solidFill>
                  <a:schemeClr val="tx1">
                    <a:lumMod val="75000"/>
                    <a:lumOff val="25000"/>
                  </a:schemeClr>
                </a:solidFill>
              </a:rPr>
              <a:t>permission</a:t>
            </a:r>
            <a:r>
              <a:rPr lang="en-US" dirty="0" smtClean="0">
                <a:solidFill>
                  <a:schemeClr val="tx1">
                    <a:lumMod val="75000"/>
                    <a:lumOff val="25000"/>
                  </a:schemeClr>
                </a:solidFill>
              </a:rPr>
              <a:t> is a piece of </a:t>
            </a:r>
            <a:r>
              <a:rPr lang="en-US" i="1" dirty="0" smtClean="0">
                <a:solidFill>
                  <a:schemeClr val="tx1">
                    <a:lumMod val="75000"/>
                    <a:lumOff val="25000"/>
                  </a:schemeClr>
                </a:solidFill>
              </a:rPr>
              <a:t>information</a:t>
            </a:r>
            <a:r>
              <a:rPr lang="en-US" dirty="0" smtClean="0">
                <a:solidFill>
                  <a:schemeClr val="tx1">
                    <a:lumMod val="75000"/>
                    <a:lumOff val="25000"/>
                  </a:schemeClr>
                </a:solidFill>
              </a:rPr>
              <a:t> that says what is allowed</a:t>
            </a:r>
          </a:p>
          <a:p>
            <a:pPr marL="788670" lvl="1" indent="-285750">
              <a:buFont typeface="Arial" panose="020B0604020202020204" pitchFamily="34" charset="0"/>
              <a:buChar char="•"/>
            </a:pPr>
            <a:r>
              <a:rPr lang="en-US" dirty="0" smtClean="0">
                <a:solidFill>
                  <a:schemeClr val="tx1">
                    <a:lumMod val="75000"/>
                    <a:lumOff val="25000"/>
                  </a:schemeClr>
                </a:solidFill>
              </a:rPr>
              <a:t>Attribute	</a:t>
            </a:r>
            <a:r>
              <a:rPr lang="en-US" i="1" dirty="0" smtClean="0">
                <a:solidFill>
                  <a:schemeClr val="tx1">
                    <a:lumMod val="75000"/>
                    <a:lumOff val="25000"/>
                  </a:schemeClr>
                </a:solidFill>
              </a:rPr>
              <a:t>permission</a:t>
            </a:r>
            <a:r>
              <a:rPr lang="en-US" dirty="0" smtClean="0">
                <a:solidFill>
                  <a:schemeClr val="tx1">
                    <a:lumMod val="75000"/>
                    <a:lumOff val="25000"/>
                  </a:schemeClr>
                </a:solidFill>
              </a:rPr>
              <a:t> is just the </a:t>
            </a:r>
            <a:r>
              <a:rPr lang="en-US" i="1" dirty="0" smtClean="0">
                <a:solidFill>
                  <a:schemeClr val="tx1">
                    <a:lumMod val="75000"/>
                    <a:lumOff val="25000"/>
                  </a:schemeClr>
                </a:solidFill>
              </a:rPr>
              <a:t>quality</a:t>
            </a:r>
            <a:r>
              <a:rPr lang="en-US" dirty="0" smtClean="0">
                <a:solidFill>
                  <a:schemeClr val="tx1">
                    <a:lumMod val="75000"/>
                    <a:lumOff val="25000"/>
                  </a:schemeClr>
                </a:solidFill>
              </a:rPr>
              <a:t> or property of a </a:t>
            </a:r>
            <a:r>
              <a:rPr lang="en-US" dirty="0" smtClean="0">
                <a:solidFill>
                  <a:schemeClr val="tx1">
                    <a:lumMod val="75000"/>
                    <a:lumOff val="25000"/>
                  </a:schemeClr>
                </a:solidFill>
              </a:rPr>
              <a:t>thing or process</a:t>
            </a:r>
            <a:endParaRPr lang="en-US" dirty="0" smtClean="0">
              <a:solidFill>
                <a:schemeClr val="tx1">
                  <a:lumMod val="75000"/>
                  <a:lumOff val="25000"/>
                </a:schemeClr>
              </a:solidFill>
            </a:endParaRPr>
          </a:p>
          <a:p>
            <a:pPr marL="285750" indent="-285750">
              <a:buFont typeface="Arial" panose="020B0604020202020204" pitchFamily="34" charset="0"/>
              <a:buChar char="•"/>
            </a:pPr>
            <a:r>
              <a:rPr lang="en-US" dirty="0" smtClean="0"/>
              <a:t>Our representation: a permission is a </a:t>
            </a:r>
            <a:r>
              <a:rPr lang="en-US" b="1" dirty="0" smtClean="0"/>
              <a:t>role</a:t>
            </a:r>
            <a:r>
              <a:rPr lang="en-US" dirty="0"/>
              <a:t>, </a:t>
            </a:r>
            <a:r>
              <a:rPr lang="en-US" dirty="0" smtClean="0"/>
              <a:t>a certain kind of </a:t>
            </a:r>
            <a:r>
              <a:rPr lang="en-US" i="1" dirty="0"/>
              <a:t>deontic </a:t>
            </a:r>
            <a:r>
              <a:rPr lang="en-US" dirty="0"/>
              <a:t>role</a:t>
            </a:r>
          </a:p>
          <a:p>
            <a:pPr marL="788670" lvl="1" indent="-285750">
              <a:buFont typeface="Arial" panose="020B0604020202020204" pitchFamily="34" charset="0"/>
              <a:buChar char="•"/>
            </a:pPr>
            <a:r>
              <a:rPr lang="en-US" dirty="0" smtClean="0">
                <a:solidFill>
                  <a:schemeClr val="tx1">
                    <a:lumMod val="75000"/>
                    <a:lumOff val="25000"/>
                  </a:schemeClr>
                </a:solidFill>
              </a:rPr>
              <a:t>See Document Acts Ontology (D-Acts) for more</a:t>
            </a:r>
          </a:p>
          <a:p>
            <a:pPr marL="285750" indent="-285750">
              <a:buFont typeface="Arial" panose="020B0604020202020204" pitchFamily="34" charset="0"/>
              <a:buChar char="•"/>
            </a:pPr>
            <a:r>
              <a:rPr lang="en-US" dirty="0" smtClean="0"/>
              <a:t>A permission is realized in the act of performing what was permitted</a:t>
            </a:r>
          </a:p>
          <a:p>
            <a:pPr marL="285750" indent="-285750">
              <a:buFont typeface="Arial" panose="020B0604020202020204" pitchFamily="34" charset="0"/>
              <a:buChar char="•"/>
            </a:pPr>
            <a:r>
              <a:rPr lang="en-US" dirty="0" smtClean="0"/>
              <a:t>Who can bear permission roles? Humans, organizations, or other agents</a:t>
            </a:r>
          </a:p>
        </p:txBody>
      </p:sp>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12</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dirty="0"/>
              <a:t>AMIA 2019 Annual Symposium  |   amia.org</a:t>
            </a:r>
          </a:p>
        </p:txBody>
      </p:sp>
    </p:spTree>
    <p:extLst>
      <p:ext uri="{BB962C8B-B14F-4D97-AF65-F5344CB8AC3E}">
        <p14:creationId xmlns:p14="http://schemas.microsoft.com/office/powerpoint/2010/main" val="7000910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547730" y="402548"/>
            <a:ext cx="6783946" cy="320088"/>
          </a:xfrm>
        </p:spPr>
        <p:txBody>
          <a:bodyPr/>
          <a:lstStyle/>
          <a:p>
            <a:r>
              <a:rPr lang="en-US" dirty="0" smtClean="0"/>
              <a:t>BFO ‘role’</a:t>
            </a:r>
            <a:endParaRPr lang="en-US" dirty="0"/>
          </a:p>
        </p:txBody>
      </p:sp>
      <p:sp>
        <p:nvSpPr>
          <p:cNvPr id="3" name="Content Placeholder 2">
            <a:extLst>
              <a:ext uri="{FF2B5EF4-FFF2-40B4-BE49-F238E27FC236}">
                <a16:creationId xmlns:a16="http://schemas.microsoft.com/office/drawing/2014/main" id="{8132D165-8EC1-424D-9DD5-E7301C9BBE4F}"/>
              </a:ext>
            </a:extLst>
          </p:cNvPr>
          <p:cNvSpPr>
            <a:spLocks noGrp="1"/>
          </p:cNvSpPr>
          <p:nvPr>
            <p:ph sz="quarter" idx="12"/>
          </p:nvPr>
        </p:nvSpPr>
        <p:spPr>
          <a:xfrm>
            <a:off x="546139" y="792952"/>
            <a:ext cx="8056358" cy="3719314"/>
          </a:xfrm>
        </p:spPr>
        <p:txBody>
          <a:bodyPr/>
          <a:lstStyle/>
          <a:p>
            <a:pPr marL="285750" indent="-285750">
              <a:buFont typeface="Arial" panose="020B0604020202020204" pitchFamily="34" charset="0"/>
              <a:buChar char="•"/>
            </a:pPr>
            <a:r>
              <a:rPr lang="en-US" dirty="0" smtClean="0"/>
              <a:t>A </a:t>
            </a:r>
            <a:r>
              <a:rPr lang="en-US" b="1" dirty="0" smtClean="0"/>
              <a:t>role</a:t>
            </a:r>
            <a:r>
              <a:rPr lang="en-US" dirty="0" smtClean="0"/>
              <a:t> is a realizable entity that is externally grounded</a:t>
            </a:r>
          </a:p>
          <a:p>
            <a:pPr marL="788670" lvl="1" indent="-285750">
              <a:buFont typeface="Arial" panose="020B0604020202020204" pitchFamily="34" charset="0"/>
              <a:buChar char="•"/>
            </a:pPr>
            <a:r>
              <a:rPr lang="en-US" dirty="0" smtClean="0"/>
              <a:t>Student role, research subject role, customer role</a:t>
            </a:r>
          </a:p>
          <a:p>
            <a:pPr marL="285750" indent="-285750">
              <a:buFont typeface="Arial" panose="020B0604020202020204" pitchFamily="34" charset="0"/>
              <a:buChar char="•"/>
            </a:pPr>
            <a:r>
              <a:rPr lang="en-US" dirty="0" smtClean="0"/>
              <a:t>A role is realized (or actualized) in a process or activity</a:t>
            </a:r>
          </a:p>
          <a:p>
            <a:pPr marL="788670" lvl="1" indent="-285750">
              <a:buFont typeface="Arial" panose="020B0604020202020204" pitchFamily="34" charset="0"/>
              <a:buChar char="•"/>
            </a:pPr>
            <a:r>
              <a:rPr lang="en-US" dirty="0" smtClean="0"/>
              <a:t>Taking a quiz, participating in an experiment, making a purchase</a:t>
            </a:r>
          </a:p>
          <a:p>
            <a:pPr marL="788670" lvl="1" indent="-285750">
              <a:buFont typeface="Arial" panose="020B0604020202020204" pitchFamily="34" charset="0"/>
              <a:buChar char="•"/>
            </a:pPr>
            <a:r>
              <a:rPr lang="en-US" dirty="0" smtClean="0"/>
              <a:t>A role exists even when it is not being realized</a:t>
            </a:r>
          </a:p>
          <a:p>
            <a:pPr marL="285750" indent="-285750">
              <a:buFont typeface="Arial" panose="020B0604020202020204" pitchFamily="34" charset="0"/>
              <a:buChar char="•"/>
            </a:pPr>
            <a:r>
              <a:rPr lang="en-US" dirty="0" smtClean="0"/>
              <a:t>Formal description of individual persons who bear roles:</a:t>
            </a:r>
          </a:p>
          <a:p>
            <a:pPr marL="788670" lvl="1" indent="-285750">
              <a:buFont typeface="Arial" panose="020B0604020202020204" pitchFamily="34" charset="0"/>
              <a:buChar char="•"/>
            </a:pPr>
            <a:r>
              <a:rPr lang="en-US" dirty="0" smtClean="0"/>
              <a:t>An </a:t>
            </a:r>
            <a:r>
              <a:rPr lang="en-US" i="1" dirty="0" smtClean="0"/>
              <a:t>investigator</a:t>
            </a:r>
            <a:r>
              <a:rPr lang="en-US" dirty="0" smtClean="0"/>
              <a:t> </a:t>
            </a:r>
            <a:r>
              <a:rPr lang="en-US" dirty="0"/>
              <a:t>= </a:t>
            </a:r>
            <a:r>
              <a:rPr lang="en-US" dirty="0" smtClean="0"/>
              <a:t>a human </a:t>
            </a:r>
            <a:r>
              <a:rPr lang="en-US" dirty="0"/>
              <a:t>being who has a </a:t>
            </a:r>
            <a:r>
              <a:rPr lang="en-US" i="1" dirty="0"/>
              <a:t>investigator</a:t>
            </a:r>
            <a:r>
              <a:rPr lang="en-US" dirty="0"/>
              <a:t> </a:t>
            </a:r>
            <a:r>
              <a:rPr lang="en-US" i="1" dirty="0"/>
              <a:t>role</a:t>
            </a:r>
          </a:p>
          <a:p>
            <a:pPr marL="788670" lvl="1" indent="-285750">
              <a:buFont typeface="Arial" panose="020B0604020202020204" pitchFamily="34" charset="0"/>
              <a:buChar char="•"/>
            </a:pPr>
            <a:r>
              <a:rPr lang="en-US" dirty="0" smtClean="0"/>
              <a:t>A </a:t>
            </a:r>
            <a:r>
              <a:rPr lang="en-US" i="1" dirty="0" smtClean="0"/>
              <a:t>research participant</a:t>
            </a:r>
            <a:r>
              <a:rPr lang="en-US" dirty="0" smtClean="0"/>
              <a:t> = a human being who has a </a:t>
            </a:r>
            <a:r>
              <a:rPr lang="en-US" i="1" dirty="0" smtClean="0"/>
              <a:t>research participant role</a:t>
            </a:r>
          </a:p>
          <a:p>
            <a:r>
              <a:rPr lang="en-US" dirty="0">
                <a:solidFill>
                  <a:srgbClr val="FF0000"/>
                </a:solidFill>
              </a:rPr>
              <a:t>ICO’s representation enables </a:t>
            </a:r>
            <a:r>
              <a:rPr lang="en-US" dirty="0" smtClean="0">
                <a:solidFill>
                  <a:srgbClr val="FF0000"/>
                </a:solidFill>
              </a:rPr>
              <a:t>annotation of data </a:t>
            </a:r>
            <a:r>
              <a:rPr lang="en-US" dirty="0">
                <a:solidFill>
                  <a:srgbClr val="FF0000"/>
                </a:solidFill>
              </a:rPr>
              <a:t>for deontic </a:t>
            </a:r>
            <a:r>
              <a:rPr lang="en-US" dirty="0" smtClean="0">
                <a:solidFill>
                  <a:srgbClr val="FF0000"/>
                </a:solidFill>
              </a:rPr>
              <a:t>roles</a:t>
            </a:r>
          </a:p>
          <a:p>
            <a:pPr marL="788670" lvl="1" indent="-285750">
              <a:buFont typeface="Arial" panose="020B0604020202020204" pitchFamily="34" charset="0"/>
              <a:buChar char="•"/>
            </a:pPr>
            <a:r>
              <a:rPr lang="en-US" dirty="0" smtClean="0">
                <a:solidFill>
                  <a:schemeClr val="tx1">
                    <a:lumMod val="75000"/>
                    <a:lumOff val="25000"/>
                  </a:schemeClr>
                </a:solidFill>
              </a:rPr>
              <a:t>The </a:t>
            </a:r>
            <a:r>
              <a:rPr lang="en-US" dirty="0">
                <a:solidFill>
                  <a:schemeClr val="tx1">
                    <a:lumMod val="75000"/>
                    <a:lumOff val="25000"/>
                  </a:schemeClr>
                </a:solidFill>
              </a:rPr>
              <a:t>role has a specific bearer at a particular time, which can be regulated by the </a:t>
            </a:r>
            <a:r>
              <a:rPr lang="en-US" dirty="0" smtClean="0">
                <a:solidFill>
                  <a:schemeClr val="tx1">
                    <a:lumMod val="75000"/>
                    <a:lumOff val="25000"/>
                  </a:schemeClr>
                </a:solidFill>
              </a:rPr>
              <a:t>document</a:t>
            </a:r>
            <a:endParaRPr lang="en-US" i="1" dirty="0">
              <a:solidFill>
                <a:schemeClr val="tx1">
                  <a:lumMod val="75000"/>
                  <a:lumOff val="25000"/>
                </a:schemeClr>
              </a:solidFill>
            </a:endParaRPr>
          </a:p>
        </p:txBody>
      </p:sp>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13</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a:t>AMIA 2019 Annual Symposium  |   amia.org</a:t>
            </a:r>
            <a:endParaRPr lang="en-US" dirty="0"/>
          </a:p>
        </p:txBody>
      </p:sp>
    </p:spTree>
    <p:extLst>
      <p:ext uri="{BB962C8B-B14F-4D97-AF65-F5344CB8AC3E}">
        <p14:creationId xmlns:p14="http://schemas.microsoft.com/office/powerpoint/2010/main" val="24122982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256032" y="402548"/>
            <a:ext cx="7075644" cy="320088"/>
          </a:xfrm>
        </p:spPr>
        <p:txBody>
          <a:bodyPr/>
          <a:lstStyle/>
          <a:p>
            <a:r>
              <a:rPr lang="en-US" dirty="0" smtClean="0"/>
              <a:t>Example of New Design Pattern</a:t>
            </a:r>
            <a:endParaRPr lang="en-US" dirty="0"/>
          </a:p>
        </p:txBody>
      </p:sp>
      <p:sp>
        <p:nvSpPr>
          <p:cNvPr id="3" name="Content Placeholder 2">
            <a:extLst>
              <a:ext uri="{FF2B5EF4-FFF2-40B4-BE49-F238E27FC236}">
                <a16:creationId xmlns:a16="http://schemas.microsoft.com/office/drawing/2014/main" id="{8132D165-8EC1-424D-9DD5-E7301C9BBE4F}"/>
              </a:ext>
            </a:extLst>
          </p:cNvPr>
          <p:cNvSpPr>
            <a:spLocks noGrp="1"/>
          </p:cNvSpPr>
          <p:nvPr>
            <p:ph sz="quarter" idx="12"/>
          </p:nvPr>
        </p:nvSpPr>
        <p:spPr>
          <a:xfrm>
            <a:off x="547077" y="939255"/>
            <a:ext cx="5028262" cy="3570961"/>
          </a:xfrm>
        </p:spPr>
        <p:txBody>
          <a:bodyPr/>
          <a:lstStyle/>
          <a:p>
            <a:r>
              <a:rPr lang="en-US" b="1" i="1" dirty="0" smtClean="0"/>
              <a:t>Design Patterns for Permission Roles</a:t>
            </a:r>
          </a:p>
          <a:p>
            <a:pPr marL="285750" indent="-285750">
              <a:buFont typeface="Arial" panose="020B0604020202020204" pitchFamily="34" charset="0"/>
              <a:buChar char="•"/>
            </a:pPr>
            <a:r>
              <a:rPr lang="en-US" dirty="0" smtClean="0"/>
              <a:t>Documents and their parts</a:t>
            </a:r>
          </a:p>
          <a:p>
            <a:pPr marL="788670" lvl="1" indent="-285750">
              <a:buFont typeface="Arial" panose="020B0604020202020204" pitchFamily="34" charset="0"/>
              <a:buChar char="•"/>
            </a:pPr>
            <a:r>
              <a:rPr lang="en-US" dirty="0" smtClean="0"/>
              <a:t>Information entities </a:t>
            </a:r>
            <a:r>
              <a:rPr lang="en-US" i="1" dirty="0" smtClean="0"/>
              <a:t>relate</a:t>
            </a:r>
            <a:r>
              <a:rPr lang="en-US" dirty="0" smtClean="0"/>
              <a:t> to documents as parts, rather than </a:t>
            </a:r>
            <a:r>
              <a:rPr lang="en-US" i="1" dirty="0" smtClean="0"/>
              <a:t>defined </a:t>
            </a:r>
            <a:r>
              <a:rPr lang="en-US" dirty="0" smtClean="0"/>
              <a:t>as document parts: description of benefit, description of risk, questionnaire, etc. </a:t>
            </a:r>
          </a:p>
          <a:p>
            <a:pPr marL="285750" indent="-285750">
              <a:buFont typeface="Arial" panose="020B0604020202020204" pitchFamily="34" charset="0"/>
              <a:buChar char="•"/>
            </a:pPr>
            <a:r>
              <a:rPr lang="en-US" dirty="0" smtClean="0"/>
              <a:t>Formal relation: </a:t>
            </a:r>
            <a:r>
              <a:rPr lang="en-US" i="1" dirty="0" smtClean="0"/>
              <a:t>prescribes</a:t>
            </a:r>
          </a:p>
          <a:p>
            <a:pPr marL="788670" lvl="1" indent="-285750">
              <a:buFont typeface="Arial" panose="020B0604020202020204" pitchFamily="34" charset="0"/>
              <a:buChar char="•"/>
            </a:pPr>
            <a:r>
              <a:rPr lang="en-US" dirty="0" smtClean="0"/>
              <a:t>Obtains between an ‘directive information entity’ and some ‘entity’, specifying that something is to be done</a:t>
            </a:r>
          </a:p>
          <a:p>
            <a:pPr marL="285750" indent="-285750">
              <a:buFont typeface="Arial" panose="020B0604020202020204" pitchFamily="34" charset="0"/>
              <a:buChar char="•"/>
            </a:pPr>
            <a:r>
              <a:rPr lang="en-US" dirty="0" smtClean="0"/>
              <a:t>Deontic Power Role</a:t>
            </a:r>
          </a:p>
          <a:p>
            <a:pPr marL="788670" lvl="1" indent="-285750">
              <a:buFont typeface="Arial" panose="020B0604020202020204" pitchFamily="34" charset="0"/>
              <a:buChar char="•"/>
            </a:pPr>
            <a:r>
              <a:rPr lang="en-US" dirty="0" smtClean="0"/>
              <a:t>A deontic role which is realized in the creation, modification, or revocation of a deontic role</a:t>
            </a:r>
          </a:p>
        </p:txBody>
      </p:sp>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14</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a:t>AMIA 2019 Annual Symposium  |   amia.org</a:t>
            </a:r>
            <a:endParaRPr lang="en-US" dirty="0"/>
          </a:p>
        </p:txBody>
      </p:sp>
      <p:sp>
        <p:nvSpPr>
          <p:cNvPr id="8" name="Oval 7"/>
          <p:cNvSpPr/>
          <p:nvPr/>
        </p:nvSpPr>
        <p:spPr>
          <a:xfrm>
            <a:off x="5833307" y="1098273"/>
            <a:ext cx="1043826" cy="564687"/>
          </a:xfrm>
          <a:prstGeom prst="ellipse">
            <a:avLst/>
          </a:prstGeom>
          <a:solidFill>
            <a:srgbClr val="BCD4FA"/>
          </a:solidFill>
          <a:ln>
            <a:solidFill>
              <a:schemeClr val="tx1"/>
            </a:solidFill>
          </a:ln>
          <a:effectLst/>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1200" dirty="0">
                <a:latin typeface="Tahoma" panose="020B0604030504040204" pitchFamily="34" charset="0"/>
                <a:ea typeface="Tahoma" panose="020B0604030504040204" pitchFamily="34" charset="0"/>
                <a:cs typeface="Tahoma" panose="020B0604030504040204" pitchFamily="34" charset="0"/>
              </a:rPr>
              <a:t>homo </a:t>
            </a:r>
            <a:r>
              <a:rPr lang="en-US" sz="1200" dirty="0" smtClean="0">
                <a:latin typeface="Tahoma" panose="020B0604030504040204" pitchFamily="34" charset="0"/>
                <a:ea typeface="Tahoma" panose="020B0604030504040204" pitchFamily="34" charset="0"/>
                <a:cs typeface="Tahoma" panose="020B0604030504040204" pitchFamily="34" charset="0"/>
              </a:rPr>
              <a:t>sapiens</a:t>
            </a:r>
            <a:endParaRPr lang="en-US" sz="1200" baseline="-25000" dirty="0">
              <a:latin typeface="Tahoma" panose="020B0604030504040204" pitchFamily="34" charset="0"/>
              <a:ea typeface="Tahoma" panose="020B0604030504040204" pitchFamily="34" charset="0"/>
              <a:cs typeface="Tahoma" panose="020B0604030504040204" pitchFamily="34" charset="0"/>
            </a:endParaRPr>
          </a:p>
        </p:txBody>
      </p:sp>
      <p:sp>
        <p:nvSpPr>
          <p:cNvPr id="9" name="Oval 8"/>
          <p:cNvSpPr/>
          <p:nvPr/>
        </p:nvSpPr>
        <p:spPr>
          <a:xfrm>
            <a:off x="5855885" y="3571044"/>
            <a:ext cx="998669" cy="914788"/>
          </a:xfrm>
          <a:prstGeom prst="ellipse">
            <a:avLst/>
          </a:prstGeom>
          <a:solidFill>
            <a:srgbClr val="BCD4FA"/>
          </a:solidFill>
          <a:ln>
            <a:solidFill>
              <a:schemeClr val="tx1"/>
            </a:solidFill>
          </a:ln>
          <a:effectLst/>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1200" dirty="0" smtClean="0">
                <a:latin typeface="Tahoma" panose="020B0604030504040204" pitchFamily="34" charset="0"/>
                <a:ea typeface="Tahoma" panose="020B0604030504040204" pitchFamily="34" charset="0"/>
                <a:cs typeface="Tahoma" panose="020B0604030504040204" pitchFamily="34" charset="0"/>
              </a:rPr>
              <a:t>informed consent form</a:t>
            </a:r>
            <a:endParaRPr lang="en-US" sz="1200" dirty="0">
              <a:latin typeface="Tahoma" panose="020B0604030504040204" pitchFamily="34" charset="0"/>
              <a:ea typeface="Tahoma" panose="020B0604030504040204" pitchFamily="34" charset="0"/>
              <a:cs typeface="Tahoma" panose="020B0604030504040204" pitchFamily="34" charset="0"/>
            </a:endParaRPr>
          </a:p>
        </p:txBody>
      </p:sp>
      <p:sp>
        <p:nvSpPr>
          <p:cNvPr id="10" name="Oval 9"/>
          <p:cNvSpPr/>
          <p:nvPr/>
        </p:nvSpPr>
        <p:spPr>
          <a:xfrm>
            <a:off x="5833307" y="2308200"/>
            <a:ext cx="1043826" cy="886637"/>
          </a:xfrm>
          <a:prstGeom prst="ellipse">
            <a:avLst/>
          </a:prstGeom>
          <a:solidFill>
            <a:srgbClr val="BCD4FA"/>
          </a:solidFill>
          <a:ln>
            <a:solidFill>
              <a:schemeClr val="tx1"/>
            </a:solidFill>
          </a:ln>
          <a:effectLst/>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1200" dirty="0" smtClean="0">
                <a:latin typeface="Tahoma" panose="020B0604030504040204" pitchFamily="34" charset="0"/>
                <a:ea typeface="Tahoma" panose="020B0604030504040204" pitchFamily="34" charset="0"/>
                <a:cs typeface="Tahoma" panose="020B0604030504040204" pitchFamily="34" charset="0"/>
              </a:rPr>
              <a:t>informed consent process</a:t>
            </a:r>
            <a:endParaRPr lang="en-US" sz="1200" dirty="0">
              <a:latin typeface="Tahoma" panose="020B0604030504040204" pitchFamily="34" charset="0"/>
              <a:ea typeface="Tahoma" panose="020B0604030504040204" pitchFamily="34" charset="0"/>
              <a:cs typeface="Tahoma" panose="020B0604030504040204" pitchFamily="34" charset="0"/>
            </a:endParaRPr>
          </a:p>
        </p:txBody>
      </p:sp>
      <p:sp>
        <p:nvSpPr>
          <p:cNvPr id="11" name="Oval 10"/>
          <p:cNvSpPr/>
          <p:nvPr/>
        </p:nvSpPr>
        <p:spPr>
          <a:xfrm>
            <a:off x="7931707" y="1000530"/>
            <a:ext cx="859481" cy="760172"/>
          </a:xfrm>
          <a:prstGeom prst="ellipse">
            <a:avLst/>
          </a:prstGeom>
          <a:solidFill>
            <a:srgbClr val="BCD4FA"/>
          </a:solidFill>
          <a:ln>
            <a:solidFill>
              <a:schemeClr val="tx1"/>
            </a:solidFill>
          </a:ln>
          <a:effectLst/>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1200" dirty="0" smtClean="0">
                <a:latin typeface="Tahoma" panose="020B0604030504040204" pitchFamily="34" charset="0"/>
                <a:ea typeface="Tahoma" panose="020B0604030504040204" pitchFamily="34" charset="0"/>
                <a:cs typeface="Tahoma" panose="020B0604030504040204" pitchFamily="34" charset="0"/>
              </a:rPr>
              <a:t>deontic</a:t>
            </a:r>
            <a:br>
              <a:rPr lang="en-US" sz="1200" dirty="0" smtClean="0">
                <a:latin typeface="Tahoma" panose="020B0604030504040204" pitchFamily="34" charset="0"/>
                <a:ea typeface="Tahoma" panose="020B0604030504040204" pitchFamily="34" charset="0"/>
                <a:cs typeface="Tahoma" panose="020B0604030504040204" pitchFamily="34" charset="0"/>
              </a:rPr>
            </a:br>
            <a:r>
              <a:rPr lang="en-US" sz="1200" dirty="0" smtClean="0">
                <a:latin typeface="Tahoma" panose="020B0604030504040204" pitchFamily="34" charset="0"/>
                <a:ea typeface="Tahoma" panose="020B0604030504040204" pitchFamily="34" charset="0"/>
                <a:cs typeface="Tahoma" panose="020B0604030504040204" pitchFamily="34" charset="0"/>
              </a:rPr>
              <a:t>power role</a:t>
            </a:r>
            <a:endParaRPr lang="en-US" sz="1200" dirty="0">
              <a:latin typeface="Tahoma" panose="020B0604030504040204" pitchFamily="34" charset="0"/>
              <a:ea typeface="Tahoma" panose="020B0604030504040204" pitchFamily="34" charset="0"/>
              <a:cs typeface="Tahoma" panose="020B0604030504040204" pitchFamily="34" charset="0"/>
            </a:endParaRPr>
          </a:p>
        </p:txBody>
      </p:sp>
      <p:sp>
        <p:nvSpPr>
          <p:cNvPr id="12" name="Oval 11"/>
          <p:cNvSpPr/>
          <p:nvPr/>
        </p:nvSpPr>
        <p:spPr>
          <a:xfrm>
            <a:off x="7724190" y="2497539"/>
            <a:ext cx="1274513" cy="507958"/>
          </a:xfrm>
          <a:prstGeom prst="ellipse">
            <a:avLst/>
          </a:prstGeom>
          <a:solidFill>
            <a:srgbClr val="BCD4FA"/>
          </a:solidFill>
          <a:ln>
            <a:solidFill>
              <a:schemeClr val="tx1"/>
            </a:solidFill>
          </a:ln>
          <a:effectLst/>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1200" dirty="0" smtClean="0">
                <a:latin typeface="Tahoma" panose="020B0604030504040204" pitchFamily="34" charset="0"/>
                <a:ea typeface="Tahoma" panose="020B0604030504040204" pitchFamily="34" charset="0"/>
                <a:cs typeface="Tahoma" panose="020B0604030504040204" pitchFamily="34" charset="0"/>
              </a:rPr>
              <a:t>permission role</a:t>
            </a:r>
            <a:endParaRPr lang="en-US" sz="1200" dirty="0">
              <a:latin typeface="Tahoma" panose="020B0604030504040204" pitchFamily="34" charset="0"/>
              <a:ea typeface="Tahoma" panose="020B0604030504040204" pitchFamily="34" charset="0"/>
              <a:cs typeface="Tahoma" panose="020B0604030504040204" pitchFamily="34" charset="0"/>
            </a:endParaRPr>
          </a:p>
        </p:txBody>
      </p:sp>
      <p:cxnSp>
        <p:nvCxnSpPr>
          <p:cNvPr id="13" name="Straight Arrow Connector 12"/>
          <p:cNvCxnSpPr>
            <a:stCxn id="8" idx="6"/>
            <a:endCxn id="11" idx="2"/>
          </p:cNvCxnSpPr>
          <p:nvPr/>
        </p:nvCxnSpPr>
        <p:spPr>
          <a:xfrm flipV="1">
            <a:off x="6877133" y="1380616"/>
            <a:ext cx="1054574"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p:cNvCxnSpPr>
            <a:stCxn id="8" idx="4"/>
            <a:endCxn id="10" idx="0"/>
          </p:cNvCxnSpPr>
          <p:nvPr/>
        </p:nvCxnSpPr>
        <p:spPr>
          <a:xfrm>
            <a:off x="6355220" y="1662960"/>
            <a:ext cx="0" cy="6452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a:stCxn id="10" idx="6"/>
            <a:endCxn id="12" idx="2"/>
          </p:cNvCxnSpPr>
          <p:nvPr/>
        </p:nvCxnSpPr>
        <p:spPr>
          <a:xfrm flipV="1">
            <a:off x="6877133" y="2751518"/>
            <a:ext cx="847057"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a:off x="6870896" y="2478193"/>
            <a:ext cx="849913" cy="261610"/>
          </a:xfrm>
          <a:prstGeom prst="rect">
            <a:avLst/>
          </a:prstGeom>
          <a:noFill/>
        </p:spPr>
        <p:txBody>
          <a:bodyPr wrap="none"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has output</a:t>
            </a:r>
            <a:endParaRPr lang="en-US" sz="1100" dirty="0">
              <a:latin typeface="Tahoma" panose="020B0604030504040204" pitchFamily="34" charset="0"/>
              <a:ea typeface="Tahoma" panose="020B0604030504040204" pitchFamily="34" charset="0"/>
              <a:cs typeface="Tahoma" panose="020B0604030504040204" pitchFamily="34" charset="0"/>
            </a:endParaRPr>
          </a:p>
        </p:txBody>
      </p:sp>
      <p:cxnSp>
        <p:nvCxnSpPr>
          <p:cNvPr id="17" name="Straight Arrow Connector 16"/>
          <p:cNvCxnSpPr>
            <a:stCxn id="10" idx="4"/>
            <a:endCxn id="9" idx="0"/>
          </p:cNvCxnSpPr>
          <p:nvPr/>
        </p:nvCxnSpPr>
        <p:spPr>
          <a:xfrm>
            <a:off x="6355220" y="3194837"/>
            <a:ext cx="0" cy="3762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7012779" y="1157946"/>
            <a:ext cx="753732" cy="261610"/>
          </a:xfrm>
          <a:prstGeom prst="rect">
            <a:avLst/>
          </a:prstGeom>
          <a:noFill/>
        </p:spPr>
        <p:txBody>
          <a:bodyPr wrap="none"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bearer of</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a:off x="6303554" y="1789249"/>
            <a:ext cx="691215" cy="261610"/>
          </a:xfrm>
          <a:prstGeom prst="rect">
            <a:avLst/>
          </a:prstGeom>
          <a:noFill/>
        </p:spPr>
        <p:txBody>
          <a:bodyPr wrap="none"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agent in</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20" name="TextBox 19"/>
          <p:cNvSpPr txBox="1"/>
          <p:nvPr/>
        </p:nvSpPr>
        <p:spPr>
          <a:xfrm>
            <a:off x="7581565" y="3230287"/>
            <a:ext cx="814647" cy="261610"/>
          </a:xfrm>
          <a:prstGeom prst="rect">
            <a:avLst/>
          </a:prstGeom>
          <a:noFill/>
        </p:spPr>
        <p:txBody>
          <a:bodyPr wrap="none"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prescribes</a:t>
            </a:r>
            <a:endParaRPr lang="en-US" sz="1100" dirty="0">
              <a:latin typeface="Tahoma" panose="020B0604030504040204" pitchFamily="34" charset="0"/>
              <a:ea typeface="Tahoma" panose="020B0604030504040204" pitchFamily="34" charset="0"/>
              <a:cs typeface="Tahoma" panose="020B0604030504040204" pitchFamily="34" charset="0"/>
            </a:endParaRPr>
          </a:p>
        </p:txBody>
      </p:sp>
      <p:cxnSp>
        <p:nvCxnSpPr>
          <p:cNvPr id="21" name="Straight Arrow Connector 20"/>
          <p:cNvCxnSpPr>
            <a:stCxn id="108" idx="0"/>
            <a:endCxn id="12" idx="4"/>
          </p:cNvCxnSpPr>
          <p:nvPr/>
        </p:nvCxnSpPr>
        <p:spPr>
          <a:xfrm flipV="1">
            <a:off x="8361447" y="3005497"/>
            <a:ext cx="0" cy="6578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7" name="TextBox 66"/>
          <p:cNvSpPr txBox="1"/>
          <p:nvPr/>
        </p:nvSpPr>
        <p:spPr>
          <a:xfrm>
            <a:off x="6341711" y="3229339"/>
            <a:ext cx="849913" cy="261610"/>
          </a:xfrm>
          <a:prstGeom prst="rect">
            <a:avLst/>
          </a:prstGeom>
          <a:noFill/>
        </p:spPr>
        <p:txBody>
          <a:bodyPr wrap="none"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has output</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108" name="Oval 107"/>
          <p:cNvSpPr/>
          <p:nvPr/>
        </p:nvSpPr>
        <p:spPr>
          <a:xfrm>
            <a:off x="7724190" y="3663317"/>
            <a:ext cx="1274514" cy="730242"/>
          </a:xfrm>
          <a:prstGeom prst="ellipse">
            <a:avLst/>
          </a:prstGeom>
          <a:solidFill>
            <a:srgbClr val="BCD4FA"/>
          </a:solidFill>
          <a:ln>
            <a:solidFill>
              <a:schemeClr val="tx1"/>
            </a:solidFill>
          </a:ln>
          <a:effectLst/>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1200" dirty="0" smtClean="0">
                <a:latin typeface="Tahoma" panose="020B0604030504040204" pitchFamily="34" charset="0"/>
                <a:ea typeface="Tahoma" panose="020B0604030504040204" pitchFamily="34" charset="0"/>
                <a:cs typeface="Tahoma" panose="020B0604030504040204" pitchFamily="34" charset="0"/>
              </a:rPr>
              <a:t>directive information entity</a:t>
            </a:r>
            <a:endParaRPr lang="en-US" sz="1200" dirty="0">
              <a:latin typeface="Tahoma" panose="020B0604030504040204" pitchFamily="34" charset="0"/>
              <a:ea typeface="Tahoma" panose="020B0604030504040204" pitchFamily="34" charset="0"/>
              <a:cs typeface="Tahoma" panose="020B0604030504040204" pitchFamily="34" charset="0"/>
            </a:endParaRPr>
          </a:p>
        </p:txBody>
      </p:sp>
      <p:sp>
        <p:nvSpPr>
          <p:cNvPr id="111" name="TextBox 110"/>
          <p:cNvSpPr txBox="1"/>
          <p:nvPr/>
        </p:nvSpPr>
        <p:spPr>
          <a:xfrm>
            <a:off x="6931008" y="3751439"/>
            <a:ext cx="694421" cy="261610"/>
          </a:xfrm>
          <a:prstGeom prst="rect">
            <a:avLst/>
          </a:prstGeom>
          <a:noFill/>
        </p:spPr>
        <p:txBody>
          <a:bodyPr wrap="none"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has part</a:t>
            </a:r>
            <a:endParaRPr lang="en-US" sz="1100" dirty="0">
              <a:latin typeface="Tahoma" panose="020B0604030504040204" pitchFamily="34" charset="0"/>
              <a:ea typeface="Tahoma" panose="020B0604030504040204" pitchFamily="34" charset="0"/>
              <a:cs typeface="Tahoma" panose="020B0604030504040204" pitchFamily="34" charset="0"/>
            </a:endParaRPr>
          </a:p>
        </p:txBody>
      </p:sp>
      <p:cxnSp>
        <p:nvCxnSpPr>
          <p:cNvPr id="112" name="Straight Arrow Connector 111"/>
          <p:cNvCxnSpPr>
            <a:stCxn id="9" idx="6"/>
            <a:endCxn id="108" idx="2"/>
          </p:cNvCxnSpPr>
          <p:nvPr/>
        </p:nvCxnSpPr>
        <p:spPr>
          <a:xfrm>
            <a:off x="6854554" y="4028438"/>
            <a:ext cx="86963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97281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547730" y="402548"/>
            <a:ext cx="6783946" cy="320088"/>
          </a:xfrm>
        </p:spPr>
        <p:txBody>
          <a:bodyPr/>
          <a:lstStyle/>
          <a:p>
            <a:r>
              <a:rPr lang="en-US" dirty="0" smtClean="0"/>
              <a:t>Example of New Design Pattern</a:t>
            </a:r>
            <a:endParaRPr lang="en-US" dirty="0"/>
          </a:p>
        </p:txBody>
      </p:sp>
      <p:sp>
        <p:nvSpPr>
          <p:cNvPr id="3" name="Content Placeholder 2">
            <a:extLst>
              <a:ext uri="{FF2B5EF4-FFF2-40B4-BE49-F238E27FC236}">
                <a16:creationId xmlns:a16="http://schemas.microsoft.com/office/drawing/2014/main" id="{8132D165-8EC1-424D-9DD5-E7301C9BBE4F}"/>
              </a:ext>
            </a:extLst>
          </p:cNvPr>
          <p:cNvSpPr>
            <a:spLocks noGrp="1"/>
          </p:cNvSpPr>
          <p:nvPr>
            <p:ph sz="quarter" idx="12"/>
          </p:nvPr>
        </p:nvSpPr>
        <p:spPr>
          <a:xfrm>
            <a:off x="475190" y="792352"/>
            <a:ext cx="8056358" cy="3570961"/>
          </a:xfrm>
        </p:spPr>
        <p:txBody>
          <a:bodyPr/>
          <a:lstStyle/>
          <a:p>
            <a:pPr>
              <a:spcBef>
                <a:spcPts val="0"/>
              </a:spcBef>
            </a:pPr>
            <a:r>
              <a:rPr lang="en-US" b="1" i="1" dirty="0"/>
              <a:t>Design </a:t>
            </a:r>
            <a:r>
              <a:rPr lang="en-US" b="1" i="1" dirty="0" smtClean="0"/>
              <a:t>Pattern </a:t>
            </a:r>
            <a:r>
              <a:rPr lang="en-US" b="1" i="1" dirty="0"/>
              <a:t>for </a:t>
            </a:r>
            <a:r>
              <a:rPr lang="en-US" b="1" i="1" dirty="0" smtClean="0"/>
              <a:t>Jurisdiction and Stasis of Regulation</a:t>
            </a:r>
            <a:endParaRPr lang="en-US" dirty="0" smtClean="0"/>
          </a:p>
          <a:p>
            <a:pPr marL="285750" indent="-285750">
              <a:spcBef>
                <a:spcPts val="0"/>
              </a:spcBef>
              <a:buFont typeface="Arial" panose="020B0604020202020204" pitchFamily="34" charset="0"/>
              <a:buChar char="•"/>
            </a:pPr>
            <a:r>
              <a:rPr lang="en-US" dirty="0" smtClean="0"/>
              <a:t>Jurisdiction</a:t>
            </a:r>
            <a:endParaRPr lang="en-US" dirty="0"/>
          </a:p>
          <a:p>
            <a:pPr marL="788670" lvl="1" indent="-285750">
              <a:spcBef>
                <a:spcPts val="0"/>
              </a:spcBef>
              <a:buFont typeface="Arial" panose="020B0604020202020204" pitchFamily="34" charset="0"/>
              <a:buChar char="•"/>
            </a:pPr>
            <a:r>
              <a:rPr lang="en-US" dirty="0" smtClean="0"/>
              <a:t>Deontic power roles can only be realized in certain locations (BFO: site), i.e. a jurisdiction. </a:t>
            </a:r>
            <a:endParaRPr lang="en-US" dirty="0"/>
          </a:p>
          <a:p>
            <a:pPr marL="285750" indent="-285750">
              <a:spcBef>
                <a:spcPts val="0"/>
              </a:spcBef>
              <a:buFont typeface="Arial" panose="020B0604020202020204" pitchFamily="34" charset="0"/>
              <a:buChar char="•"/>
            </a:pPr>
            <a:r>
              <a:rPr lang="en-US" dirty="0" smtClean="0"/>
              <a:t>Stasis </a:t>
            </a:r>
            <a:r>
              <a:rPr lang="en-US" dirty="0"/>
              <a:t>of </a:t>
            </a:r>
            <a:r>
              <a:rPr lang="en-US" dirty="0" smtClean="0"/>
              <a:t>regulation</a:t>
            </a:r>
          </a:p>
          <a:p>
            <a:pPr marL="788670" lvl="1" indent="-285750">
              <a:spcBef>
                <a:spcPts val="0"/>
              </a:spcBef>
              <a:buFont typeface="Arial" panose="020B0604020202020204" pitchFamily="34" charset="0"/>
              <a:buChar char="•"/>
            </a:pPr>
            <a:r>
              <a:rPr lang="en-US" dirty="0" smtClean="0"/>
              <a:t>Regulations prescribe or prevent the realization of a deontic power role, and a stasis can be used to describe when and where they occur</a:t>
            </a:r>
            <a:endParaRPr lang="en-US" dirty="0"/>
          </a:p>
        </p:txBody>
      </p:sp>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15</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a:t>AMIA 2019 Annual Symposium  |   amia.org</a:t>
            </a:r>
            <a:endParaRPr lang="en-US" dirty="0"/>
          </a:p>
        </p:txBody>
      </p:sp>
      <p:sp>
        <p:nvSpPr>
          <p:cNvPr id="9" name="Oval 8"/>
          <p:cNvSpPr/>
          <p:nvPr/>
        </p:nvSpPr>
        <p:spPr>
          <a:xfrm>
            <a:off x="5206300" y="2706055"/>
            <a:ext cx="1385614" cy="681552"/>
          </a:xfrm>
          <a:prstGeom prst="ellipse">
            <a:avLst/>
          </a:prstGeom>
          <a:solidFill>
            <a:srgbClr val="BCD4F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ICO: stasis of regulation</a:t>
            </a:r>
            <a:endParaRPr lang="en-US"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0" name="Oval 9"/>
          <p:cNvSpPr/>
          <p:nvPr/>
        </p:nvSpPr>
        <p:spPr>
          <a:xfrm>
            <a:off x="2873230" y="2627235"/>
            <a:ext cx="1055650" cy="839194"/>
          </a:xfrm>
          <a:prstGeom prst="ellipse">
            <a:avLst/>
          </a:prstGeom>
          <a:solidFill>
            <a:srgbClr val="BCD4F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ICO: informed consent form</a:t>
            </a:r>
            <a:endParaRPr lang="en-US"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1" name="Oval 10"/>
          <p:cNvSpPr/>
          <p:nvPr/>
        </p:nvSpPr>
        <p:spPr>
          <a:xfrm>
            <a:off x="614592" y="2706055"/>
            <a:ext cx="1105924" cy="684080"/>
          </a:xfrm>
          <a:prstGeom prst="ellipse">
            <a:avLst/>
          </a:prstGeom>
          <a:solidFill>
            <a:srgbClr val="BCD4F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ICO: permission role</a:t>
            </a:r>
            <a:endParaRPr lang="en-US"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cxnSp>
        <p:nvCxnSpPr>
          <p:cNvPr id="12" name="Straight Arrow Connector 11"/>
          <p:cNvCxnSpPr>
            <a:stCxn id="10" idx="6"/>
            <a:endCxn id="9" idx="2"/>
          </p:cNvCxnSpPr>
          <p:nvPr/>
        </p:nvCxnSpPr>
        <p:spPr>
          <a:xfrm flipV="1">
            <a:off x="3928880" y="3046831"/>
            <a:ext cx="127742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10" idx="2"/>
            <a:endCxn id="11" idx="6"/>
          </p:cNvCxnSpPr>
          <p:nvPr/>
        </p:nvCxnSpPr>
        <p:spPr>
          <a:xfrm flipH="1">
            <a:off x="1720516" y="3046832"/>
            <a:ext cx="1152714" cy="12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1880557" y="3686412"/>
            <a:ext cx="952990" cy="913502"/>
          </a:xfrm>
          <a:prstGeom prst="ellipse">
            <a:avLst/>
          </a:prstGeom>
          <a:solidFill>
            <a:srgbClr val="BCD4F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ICO: informed consent process</a:t>
            </a:r>
            <a:endParaRPr lang="en-US"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cxnSp>
        <p:nvCxnSpPr>
          <p:cNvPr id="16" name="Straight Arrow Connector 15"/>
          <p:cNvCxnSpPr>
            <a:stCxn id="14" idx="1"/>
            <a:endCxn id="11" idx="5"/>
          </p:cNvCxnSpPr>
          <p:nvPr/>
        </p:nvCxnSpPr>
        <p:spPr>
          <a:xfrm flipH="1" flipV="1">
            <a:off x="1558557" y="3289954"/>
            <a:ext cx="461562" cy="5302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4" idx="7"/>
            <a:endCxn id="10" idx="3"/>
          </p:cNvCxnSpPr>
          <p:nvPr/>
        </p:nvCxnSpPr>
        <p:spPr>
          <a:xfrm flipV="1">
            <a:off x="2693985" y="3343532"/>
            <a:ext cx="333841" cy="4766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092496" y="3634950"/>
            <a:ext cx="665247" cy="169277"/>
          </a:xfrm>
          <a:prstGeom prst="rect">
            <a:avLst/>
          </a:prstGeom>
          <a:solidFill>
            <a:schemeClr val="bg1"/>
          </a:solidFill>
        </p:spPr>
        <p:txBody>
          <a:bodyPr wrap="none" lIns="0" tIns="0" rIns="0" bIns="0"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has output</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24" name="TextBox 23"/>
          <p:cNvSpPr txBox="1"/>
          <p:nvPr/>
        </p:nvSpPr>
        <p:spPr>
          <a:xfrm>
            <a:off x="2770711" y="3613574"/>
            <a:ext cx="849913" cy="261610"/>
          </a:xfrm>
          <a:prstGeom prst="rect">
            <a:avLst/>
          </a:prstGeom>
          <a:noFill/>
        </p:spPr>
        <p:txBody>
          <a:bodyPr wrap="none"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has output</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25" name="TextBox 24"/>
          <p:cNvSpPr txBox="1"/>
          <p:nvPr/>
        </p:nvSpPr>
        <p:spPr>
          <a:xfrm>
            <a:off x="2000206" y="2862165"/>
            <a:ext cx="629981" cy="169277"/>
          </a:xfrm>
          <a:prstGeom prst="rect">
            <a:avLst/>
          </a:prstGeom>
          <a:solidFill>
            <a:schemeClr val="bg1"/>
          </a:solidFill>
        </p:spPr>
        <p:txBody>
          <a:bodyPr wrap="none" lIns="0" tIns="0" rIns="0" bIns="0"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prescribes</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31" name="Oval 30"/>
          <p:cNvSpPr/>
          <p:nvPr/>
        </p:nvSpPr>
        <p:spPr>
          <a:xfrm>
            <a:off x="7093983" y="3825991"/>
            <a:ext cx="1138792" cy="634344"/>
          </a:xfrm>
          <a:prstGeom prst="ellipse">
            <a:avLst/>
          </a:prstGeom>
          <a:solidFill>
            <a:srgbClr val="BCD4F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ICO: jurisdiction</a:t>
            </a:r>
            <a:endParaRPr lang="en-US"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2" name="TextBox 31"/>
          <p:cNvSpPr txBox="1"/>
          <p:nvPr/>
        </p:nvSpPr>
        <p:spPr>
          <a:xfrm>
            <a:off x="6104036" y="3705907"/>
            <a:ext cx="870431" cy="169277"/>
          </a:xfrm>
          <a:prstGeom prst="rect">
            <a:avLst/>
          </a:prstGeom>
          <a:solidFill>
            <a:schemeClr val="bg1"/>
          </a:solidFill>
        </p:spPr>
        <p:txBody>
          <a:bodyPr wrap="none" lIns="0" tIns="0" rIns="0" bIns="0"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participates in</a:t>
            </a:r>
            <a:endParaRPr lang="en-US" sz="1100" dirty="0">
              <a:latin typeface="Tahoma" panose="020B0604030504040204" pitchFamily="34" charset="0"/>
              <a:ea typeface="Tahoma" panose="020B0604030504040204" pitchFamily="34" charset="0"/>
              <a:cs typeface="Tahoma" panose="020B0604030504040204" pitchFamily="34" charset="0"/>
            </a:endParaRPr>
          </a:p>
        </p:txBody>
      </p:sp>
      <p:cxnSp>
        <p:nvCxnSpPr>
          <p:cNvPr id="33" name="Straight Arrow Connector 32"/>
          <p:cNvCxnSpPr>
            <a:stCxn id="31" idx="1"/>
            <a:endCxn id="9" idx="5"/>
          </p:cNvCxnSpPr>
          <p:nvPr/>
        </p:nvCxnSpPr>
        <p:spPr>
          <a:xfrm flipH="1" flipV="1">
            <a:off x="6388996" y="3287796"/>
            <a:ext cx="871759" cy="6310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3820566" y="3787095"/>
            <a:ext cx="1206248" cy="712978"/>
          </a:xfrm>
          <a:prstGeom prst="ellipse">
            <a:avLst/>
          </a:prstGeom>
          <a:solidFill>
            <a:srgbClr val="BCD4F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government regulation</a:t>
            </a:r>
            <a:endParaRPr lang="en-US"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8" name="TextBox 37"/>
          <p:cNvSpPr txBox="1"/>
          <p:nvPr/>
        </p:nvSpPr>
        <p:spPr>
          <a:xfrm>
            <a:off x="4969763" y="3717379"/>
            <a:ext cx="870431" cy="169277"/>
          </a:xfrm>
          <a:prstGeom prst="rect">
            <a:avLst/>
          </a:prstGeom>
          <a:solidFill>
            <a:schemeClr val="bg1"/>
          </a:solidFill>
        </p:spPr>
        <p:txBody>
          <a:bodyPr wrap="none" lIns="0" tIns="0" rIns="0" bIns="0"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participates in</a:t>
            </a:r>
            <a:endParaRPr lang="en-US" sz="1100" dirty="0">
              <a:latin typeface="Tahoma" panose="020B0604030504040204" pitchFamily="34" charset="0"/>
              <a:ea typeface="Tahoma" panose="020B0604030504040204" pitchFamily="34" charset="0"/>
              <a:cs typeface="Tahoma" panose="020B0604030504040204" pitchFamily="34" charset="0"/>
            </a:endParaRPr>
          </a:p>
        </p:txBody>
      </p:sp>
      <p:cxnSp>
        <p:nvCxnSpPr>
          <p:cNvPr id="39" name="Straight Arrow Connector 38"/>
          <p:cNvCxnSpPr>
            <a:stCxn id="36" idx="7"/>
            <a:endCxn id="9" idx="3"/>
          </p:cNvCxnSpPr>
          <p:nvPr/>
        </p:nvCxnSpPr>
        <p:spPr>
          <a:xfrm flipV="1">
            <a:off x="4850163" y="3287796"/>
            <a:ext cx="559055" cy="6037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631089" y="2866018"/>
            <a:ext cx="565861" cy="169277"/>
          </a:xfrm>
          <a:prstGeom prst="rect">
            <a:avLst/>
          </a:prstGeom>
          <a:solidFill>
            <a:schemeClr val="bg1"/>
          </a:solidFill>
        </p:spPr>
        <p:txBody>
          <a:bodyPr wrap="none" lIns="0" tIns="0" rIns="0" bIns="0"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occurs at</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41" name="Oval 40"/>
          <p:cNvSpPr/>
          <p:nvPr/>
        </p:nvSpPr>
        <p:spPr>
          <a:xfrm>
            <a:off x="7219291" y="2679931"/>
            <a:ext cx="888176" cy="736328"/>
          </a:xfrm>
          <a:prstGeom prst="ellipse">
            <a:avLst/>
          </a:prstGeom>
          <a:solidFill>
            <a:srgbClr val="BCD4F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BFO: temporal region</a:t>
            </a:r>
            <a:endParaRPr lang="en-US"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cxnSp>
        <p:nvCxnSpPr>
          <p:cNvPr id="42" name="Straight Arrow Connector 41"/>
          <p:cNvCxnSpPr>
            <a:stCxn id="9" idx="6"/>
            <a:endCxn id="41" idx="2"/>
          </p:cNvCxnSpPr>
          <p:nvPr/>
        </p:nvCxnSpPr>
        <p:spPr>
          <a:xfrm>
            <a:off x="6591914" y="3046831"/>
            <a:ext cx="627377" cy="12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057730" y="4191740"/>
            <a:ext cx="629981" cy="169277"/>
          </a:xfrm>
          <a:prstGeom prst="rect">
            <a:avLst/>
          </a:prstGeom>
          <a:solidFill>
            <a:schemeClr val="bg1"/>
          </a:solidFill>
        </p:spPr>
        <p:txBody>
          <a:bodyPr wrap="none" lIns="0" tIns="0" rIns="0" bIns="0"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prescribes</a:t>
            </a:r>
            <a:endParaRPr lang="en-US" sz="1100" dirty="0">
              <a:latin typeface="Tahoma" panose="020B0604030504040204" pitchFamily="34" charset="0"/>
              <a:ea typeface="Tahoma" panose="020B0604030504040204" pitchFamily="34" charset="0"/>
              <a:cs typeface="Tahoma" panose="020B0604030504040204" pitchFamily="34" charset="0"/>
            </a:endParaRPr>
          </a:p>
        </p:txBody>
      </p:sp>
      <p:cxnSp>
        <p:nvCxnSpPr>
          <p:cNvPr id="46" name="Straight Arrow Connector 45"/>
          <p:cNvCxnSpPr>
            <a:stCxn id="36" idx="2"/>
            <a:endCxn id="14" idx="6"/>
          </p:cNvCxnSpPr>
          <p:nvPr/>
        </p:nvCxnSpPr>
        <p:spPr>
          <a:xfrm flipH="1" flipV="1">
            <a:off x="2833547" y="4143163"/>
            <a:ext cx="987019" cy="4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4068154" y="2880148"/>
            <a:ext cx="870431" cy="169277"/>
          </a:xfrm>
          <a:prstGeom prst="rect">
            <a:avLst/>
          </a:prstGeom>
          <a:solidFill>
            <a:schemeClr val="bg1"/>
          </a:solidFill>
        </p:spPr>
        <p:txBody>
          <a:bodyPr wrap="none" lIns="0" tIns="0" rIns="0" bIns="0" rtlCol="0">
            <a:spAutoFit/>
          </a:bodyPr>
          <a:lstStyle/>
          <a:p>
            <a:r>
              <a:rPr lang="en-US" sz="1100" dirty="0" smtClean="0">
                <a:latin typeface="Tahoma" panose="020B0604030504040204" pitchFamily="34" charset="0"/>
                <a:ea typeface="Tahoma" panose="020B0604030504040204" pitchFamily="34" charset="0"/>
                <a:cs typeface="Tahoma" panose="020B0604030504040204" pitchFamily="34" charset="0"/>
              </a:rPr>
              <a:t>participates in</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037101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182880" y="33218"/>
            <a:ext cx="7148796" cy="689420"/>
          </a:xfrm>
        </p:spPr>
        <p:txBody>
          <a:bodyPr/>
          <a:lstStyle/>
          <a:p>
            <a:r>
              <a:rPr lang="en-US" dirty="0" smtClean="0"/>
              <a:t>5. </a:t>
            </a:r>
            <a:r>
              <a:rPr lang="en-US" sz="2800" dirty="0" smtClean="0"/>
              <a:t>Evaluation: Descriptives</a:t>
            </a:r>
            <a:br>
              <a:rPr lang="en-US" sz="2800" dirty="0" smtClean="0"/>
            </a:br>
            <a:r>
              <a:rPr lang="en-US" sz="2800" dirty="0" smtClean="0"/>
              <a:t>ICO as a Reference Ontology</a:t>
            </a:r>
            <a:endParaRPr lang="en-US" dirty="0"/>
          </a:p>
        </p:txBody>
      </p:sp>
      <p:graphicFrame>
        <p:nvGraphicFramePr>
          <p:cNvPr id="6" name="Content Placeholder 5"/>
          <p:cNvGraphicFramePr>
            <a:graphicFrameLocks noGrp="1"/>
          </p:cNvGraphicFramePr>
          <p:nvPr>
            <p:ph sz="quarter" idx="12"/>
            <p:extLst>
              <p:ext uri="{D42A27DB-BD31-4B8C-83A1-F6EECF244321}">
                <p14:modId xmlns:p14="http://schemas.microsoft.com/office/powerpoint/2010/main" val="2887530994"/>
              </p:ext>
            </p:extLst>
          </p:nvPr>
        </p:nvGraphicFramePr>
        <p:xfrm>
          <a:off x="409650" y="939800"/>
          <a:ext cx="8193013" cy="3545260"/>
        </p:xfrm>
        <a:graphic>
          <a:graphicData uri="http://schemas.openxmlformats.org/drawingml/2006/table">
            <a:tbl>
              <a:tblPr firstRow="1" bandRow="1">
                <a:tableStyleId>{5C22544A-7EE6-4342-B048-85BDC9FD1C3A}</a:tableStyleId>
              </a:tblPr>
              <a:tblGrid>
                <a:gridCol w="2932549">
                  <a:extLst>
                    <a:ext uri="{9D8B030D-6E8A-4147-A177-3AD203B41FA5}">
                      <a16:colId xmlns:a16="http://schemas.microsoft.com/office/drawing/2014/main" val="20000"/>
                    </a:ext>
                  </a:extLst>
                </a:gridCol>
                <a:gridCol w="2805091">
                  <a:extLst>
                    <a:ext uri="{9D8B030D-6E8A-4147-A177-3AD203B41FA5}">
                      <a16:colId xmlns:a16="http://schemas.microsoft.com/office/drawing/2014/main" val="20001"/>
                    </a:ext>
                  </a:extLst>
                </a:gridCol>
                <a:gridCol w="2455373">
                  <a:extLst>
                    <a:ext uri="{9D8B030D-6E8A-4147-A177-3AD203B41FA5}">
                      <a16:colId xmlns:a16="http://schemas.microsoft.com/office/drawing/2014/main" val="20002"/>
                    </a:ext>
                  </a:extLst>
                </a:gridCol>
              </a:tblGrid>
              <a:tr h="514409">
                <a:tc>
                  <a:txBody>
                    <a:bodyPr/>
                    <a:lstStyle/>
                    <a:p>
                      <a:endParaRPr lang="en-US" sz="1400" dirty="0"/>
                    </a:p>
                  </a:txBody>
                  <a:tcPr/>
                </a:tc>
                <a:tc>
                  <a:txBody>
                    <a:bodyPr/>
                    <a:lstStyle/>
                    <a:p>
                      <a:r>
                        <a:rPr lang="en-US" sz="1400" dirty="0" smtClean="0"/>
                        <a:t>ICO</a:t>
                      </a:r>
                      <a:r>
                        <a:rPr lang="en-US" sz="1400" baseline="0" dirty="0" smtClean="0"/>
                        <a:t> v1 </a:t>
                      </a:r>
                    </a:p>
                    <a:p>
                      <a:r>
                        <a:rPr lang="en-US" sz="1400" baseline="0" dirty="0" smtClean="0"/>
                        <a:t>(application ontology)</a:t>
                      </a:r>
                      <a:endParaRPr lang="en-US" sz="1400" dirty="0"/>
                    </a:p>
                  </a:txBody>
                  <a:tcPr/>
                </a:tc>
                <a:tc>
                  <a:txBody>
                    <a:bodyPr/>
                    <a:lstStyle/>
                    <a:p>
                      <a:r>
                        <a:rPr lang="en-US" sz="1400" dirty="0" smtClean="0"/>
                        <a:t>ICO v2 </a:t>
                      </a:r>
                    </a:p>
                    <a:p>
                      <a:r>
                        <a:rPr lang="en-US" sz="1400" dirty="0" smtClean="0"/>
                        <a:t>(reference ontology)</a:t>
                      </a:r>
                      <a:endParaRPr lang="en-US" sz="1400" dirty="0"/>
                    </a:p>
                  </a:txBody>
                  <a:tcPr/>
                </a:tc>
                <a:extLst>
                  <a:ext uri="{0D108BD9-81ED-4DB2-BD59-A6C34878D82A}">
                    <a16:rowId xmlns:a16="http://schemas.microsoft.com/office/drawing/2014/main" val="10000"/>
                  </a:ext>
                </a:extLst>
              </a:tr>
              <a:tr h="473941">
                <a:tc>
                  <a:txBody>
                    <a:bodyPr/>
                    <a:lstStyle/>
                    <a:p>
                      <a:r>
                        <a:rPr lang="en-US" sz="1400" dirty="0" smtClean="0"/>
                        <a:t>Total Class Count </a:t>
                      </a:r>
                    </a:p>
                    <a:p>
                      <a:r>
                        <a:rPr lang="en-US" sz="1400" dirty="0" smtClean="0"/>
                        <a:t>(includes</a:t>
                      </a:r>
                      <a:r>
                        <a:rPr lang="en-US" sz="1400" baseline="0" dirty="0" smtClean="0"/>
                        <a:t> imported)</a:t>
                      </a:r>
                      <a:endParaRPr lang="en-US" sz="1400" dirty="0"/>
                    </a:p>
                  </a:txBody>
                  <a:tcPr/>
                </a:tc>
                <a:tc>
                  <a:txBody>
                    <a:bodyPr/>
                    <a:lstStyle/>
                    <a:p>
                      <a:pPr algn="ctr"/>
                      <a:r>
                        <a:rPr lang="en-US" sz="1400" dirty="0" smtClean="0"/>
                        <a:t>530</a:t>
                      </a:r>
                      <a:endParaRPr lang="en-US" sz="1400" dirty="0"/>
                    </a:p>
                  </a:txBody>
                  <a:tcPr/>
                </a:tc>
                <a:tc>
                  <a:txBody>
                    <a:bodyPr/>
                    <a:lstStyle/>
                    <a:p>
                      <a:pPr algn="ctr"/>
                      <a:r>
                        <a:rPr lang="en-US" sz="1400" dirty="0" smtClean="0"/>
                        <a:t>893</a:t>
                      </a:r>
                      <a:endParaRPr lang="en-US" sz="1400" dirty="0"/>
                    </a:p>
                  </a:txBody>
                  <a:tcPr/>
                </a:tc>
                <a:extLst>
                  <a:ext uri="{0D108BD9-81ED-4DB2-BD59-A6C34878D82A}">
                    <a16:rowId xmlns:a16="http://schemas.microsoft.com/office/drawing/2014/main" val="10001"/>
                  </a:ext>
                </a:extLst>
              </a:tr>
              <a:tr h="368155">
                <a:tc>
                  <a:txBody>
                    <a:bodyPr/>
                    <a:lstStyle/>
                    <a:p>
                      <a:r>
                        <a:rPr lang="en-US" sz="1400" dirty="0" smtClean="0"/>
                        <a:t>Total ICO Classes</a:t>
                      </a:r>
                      <a:endParaRPr lang="en-US" sz="1400" dirty="0"/>
                    </a:p>
                  </a:txBody>
                  <a:tcPr/>
                </a:tc>
                <a:tc>
                  <a:txBody>
                    <a:bodyPr/>
                    <a:lstStyle/>
                    <a:p>
                      <a:pPr algn="ctr"/>
                      <a:r>
                        <a:rPr lang="en-US" sz="1400" dirty="0" smtClean="0"/>
                        <a:t>176</a:t>
                      </a:r>
                      <a:endParaRPr lang="en-US" sz="1400" dirty="0"/>
                    </a:p>
                  </a:txBody>
                  <a:tcPr/>
                </a:tc>
                <a:tc>
                  <a:txBody>
                    <a:bodyPr/>
                    <a:lstStyle/>
                    <a:p>
                      <a:pPr algn="ctr"/>
                      <a:r>
                        <a:rPr lang="en-US" sz="1400" dirty="0" smtClean="0"/>
                        <a:t>303</a:t>
                      </a:r>
                      <a:endParaRPr lang="en-US" sz="1400" dirty="0"/>
                    </a:p>
                  </a:txBody>
                  <a:tcPr/>
                </a:tc>
                <a:extLst>
                  <a:ext uri="{0D108BD9-81ED-4DB2-BD59-A6C34878D82A}">
                    <a16:rowId xmlns:a16="http://schemas.microsoft.com/office/drawing/2014/main" val="10002"/>
                  </a:ext>
                </a:extLst>
              </a:tr>
              <a:tr h="473941">
                <a:tc>
                  <a:txBody>
                    <a:bodyPr/>
                    <a:lstStyle/>
                    <a:p>
                      <a:r>
                        <a:rPr lang="en-US" sz="1400" dirty="0" smtClean="0"/>
                        <a:t>Total Annotation</a:t>
                      </a:r>
                      <a:r>
                        <a:rPr lang="en-US" sz="1400" baseline="0" dirty="0" smtClean="0"/>
                        <a:t> Properties (includes imported)</a:t>
                      </a:r>
                      <a:endParaRPr lang="en-US" sz="1400" dirty="0"/>
                    </a:p>
                  </a:txBody>
                  <a:tcPr/>
                </a:tc>
                <a:tc>
                  <a:txBody>
                    <a:bodyPr/>
                    <a:lstStyle/>
                    <a:p>
                      <a:pPr algn="ctr"/>
                      <a:r>
                        <a:rPr lang="en-US" sz="1400" dirty="0" smtClean="0"/>
                        <a:t>51</a:t>
                      </a:r>
                      <a:endParaRPr lang="en-US" sz="1400" dirty="0"/>
                    </a:p>
                  </a:txBody>
                  <a:tcPr/>
                </a:tc>
                <a:tc>
                  <a:txBody>
                    <a:bodyPr/>
                    <a:lstStyle/>
                    <a:p>
                      <a:pPr algn="ctr"/>
                      <a:r>
                        <a:rPr lang="en-US" sz="1400" dirty="0" smtClean="0"/>
                        <a:t>77</a:t>
                      </a:r>
                      <a:endParaRPr lang="en-US" sz="1400" dirty="0"/>
                    </a:p>
                  </a:txBody>
                  <a:tcPr/>
                </a:tc>
                <a:extLst>
                  <a:ext uri="{0D108BD9-81ED-4DB2-BD59-A6C34878D82A}">
                    <a16:rowId xmlns:a16="http://schemas.microsoft.com/office/drawing/2014/main" val="10003"/>
                  </a:ext>
                </a:extLst>
              </a:tr>
              <a:tr h="368155">
                <a:tc>
                  <a:txBody>
                    <a:bodyPr/>
                    <a:lstStyle/>
                    <a:p>
                      <a:r>
                        <a:rPr lang="en-US" sz="1400" b="0" i="0" kern="1200" dirty="0" smtClean="0">
                          <a:solidFill>
                            <a:schemeClr val="dk1"/>
                          </a:solidFill>
                          <a:effectLst/>
                          <a:latin typeface="+mn-lt"/>
                          <a:ea typeface="+mn-ea"/>
                          <a:cs typeface="+mn-cs"/>
                        </a:rPr>
                        <a:t>Total </a:t>
                      </a:r>
                      <a:r>
                        <a:rPr lang="en-US" sz="1400" b="0" i="0" kern="1200" dirty="0" err="1" smtClean="0">
                          <a:solidFill>
                            <a:schemeClr val="dk1"/>
                          </a:solidFill>
                          <a:effectLst/>
                          <a:latin typeface="+mn-lt"/>
                          <a:ea typeface="+mn-ea"/>
                          <a:cs typeface="+mn-cs"/>
                        </a:rPr>
                        <a:t>AnnotationProperty</a:t>
                      </a:r>
                      <a:r>
                        <a:rPr lang="en-US" sz="1400" b="0" i="0" kern="1200" dirty="0" smtClean="0">
                          <a:solidFill>
                            <a:schemeClr val="dk1"/>
                          </a:solidFill>
                          <a:effectLst/>
                          <a:latin typeface="+mn-lt"/>
                          <a:ea typeface="+mn-ea"/>
                          <a:cs typeface="+mn-cs"/>
                        </a:rPr>
                        <a:t> Count</a:t>
                      </a:r>
                      <a:endParaRPr lang="en-US" sz="1400" dirty="0"/>
                    </a:p>
                  </a:txBody>
                  <a:tcPr/>
                </a:tc>
                <a:tc>
                  <a:txBody>
                    <a:bodyPr/>
                    <a:lstStyle/>
                    <a:p>
                      <a:pPr algn="ctr"/>
                      <a:r>
                        <a:rPr lang="en-US" sz="1400" dirty="0" smtClean="0"/>
                        <a:t>3</a:t>
                      </a:r>
                      <a:endParaRPr lang="en-US" sz="1400" dirty="0"/>
                    </a:p>
                  </a:txBody>
                  <a:tcPr/>
                </a:tc>
                <a:tc>
                  <a:txBody>
                    <a:bodyPr/>
                    <a:lstStyle/>
                    <a:p>
                      <a:pPr algn="ctr"/>
                      <a:r>
                        <a:rPr lang="en-US" sz="1400" dirty="0" smtClean="0"/>
                        <a:t>4</a:t>
                      </a:r>
                      <a:endParaRPr lang="en-US" sz="1400" dirty="0"/>
                    </a:p>
                  </a:txBody>
                  <a:tcPr/>
                </a:tc>
                <a:extLst>
                  <a:ext uri="{0D108BD9-81ED-4DB2-BD59-A6C34878D82A}">
                    <a16:rowId xmlns:a16="http://schemas.microsoft.com/office/drawing/2014/main" val="10004"/>
                  </a:ext>
                </a:extLst>
              </a:tr>
              <a:tr h="514409">
                <a:tc>
                  <a:txBody>
                    <a:bodyPr/>
                    <a:lstStyle/>
                    <a:p>
                      <a:r>
                        <a:rPr lang="en-US" sz="1400" b="0" i="0" kern="1200" dirty="0" smtClean="0">
                          <a:solidFill>
                            <a:schemeClr val="dk1"/>
                          </a:solidFill>
                          <a:effectLst/>
                          <a:latin typeface="+mn-lt"/>
                          <a:ea typeface="+mn-ea"/>
                          <a:cs typeface="+mn-cs"/>
                        </a:rPr>
                        <a:t>Total </a:t>
                      </a:r>
                      <a:r>
                        <a:rPr lang="en-US" sz="1400" b="0" i="0" kern="1200" dirty="0" err="1" smtClean="0">
                          <a:solidFill>
                            <a:schemeClr val="dk1"/>
                          </a:solidFill>
                          <a:effectLst/>
                          <a:latin typeface="+mn-lt"/>
                          <a:ea typeface="+mn-ea"/>
                          <a:cs typeface="+mn-cs"/>
                        </a:rPr>
                        <a:t>ObjectProperty</a:t>
                      </a:r>
                      <a:r>
                        <a:rPr lang="en-US" sz="1400" b="0" i="0" kern="1200" dirty="0" smtClean="0">
                          <a:solidFill>
                            <a:schemeClr val="dk1"/>
                          </a:solidFill>
                          <a:effectLst/>
                          <a:latin typeface="+mn-lt"/>
                          <a:ea typeface="+mn-ea"/>
                          <a:cs typeface="+mn-cs"/>
                        </a:rPr>
                        <a:t> Count (includes imported)</a:t>
                      </a:r>
                      <a:endParaRPr lang="en-US" sz="1400" dirty="0"/>
                    </a:p>
                  </a:txBody>
                  <a:tcPr/>
                </a:tc>
                <a:tc>
                  <a:txBody>
                    <a:bodyPr/>
                    <a:lstStyle/>
                    <a:p>
                      <a:pPr algn="ctr"/>
                      <a:r>
                        <a:rPr lang="en-US" sz="1400" dirty="0" smtClean="0"/>
                        <a:t>47</a:t>
                      </a:r>
                      <a:endParaRPr lang="en-US" sz="1400" dirty="0"/>
                    </a:p>
                  </a:txBody>
                  <a:tcPr/>
                </a:tc>
                <a:tc>
                  <a:txBody>
                    <a:bodyPr/>
                    <a:lstStyle/>
                    <a:p>
                      <a:pPr algn="ctr"/>
                      <a:r>
                        <a:rPr lang="en-US" sz="1400" dirty="0" smtClean="0"/>
                        <a:t>95</a:t>
                      </a:r>
                      <a:endParaRPr lang="en-US" sz="1400" dirty="0"/>
                    </a:p>
                  </a:txBody>
                  <a:tcPr/>
                </a:tc>
                <a:extLst>
                  <a:ext uri="{0D108BD9-81ED-4DB2-BD59-A6C34878D82A}">
                    <a16:rowId xmlns:a16="http://schemas.microsoft.com/office/drawing/2014/main" val="10005"/>
                  </a:ext>
                </a:extLst>
              </a:tr>
              <a:tr h="368155">
                <a:tc>
                  <a:txBody>
                    <a:bodyPr/>
                    <a:lstStyle/>
                    <a:p>
                      <a:r>
                        <a:rPr lang="en-US" sz="1400" b="0" i="0" kern="1200" dirty="0" smtClean="0">
                          <a:solidFill>
                            <a:schemeClr val="dk1"/>
                          </a:solidFill>
                          <a:effectLst/>
                          <a:latin typeface="+mn-lt"/>
                          <a:ea typeface="+mn-ea"/>
                          <a:cs typeface="+mn-cs"/>
                        </a:rPr>
                        <a:t>ICO </a:t>
                      </a:r>
                      <a:r>
                        <a:rPr lang="en-US" sz="1400" b="0" i="0" kern="1200" dirty="0" err="1" smtClean="0">
                          <a:solidFill>
                            <a:schemeClr val="dk1"/>
                          </a:solidFill>
                          <a:effectLst/>
                          <a:latin typeface="+mn-lt"/>
                          <a:ea typeface="+mn-ea"/>
                          <a:cs typeface="+mn-cs"/>
                        </a:rPr>
                        <a:t>ObjectProperty</a:t>
                      </a:r>
                      <a:r>
                        <a:rPr lang="en-US" sz="1400" b="0" i="0" kern="1200" dirty="0" smtClean="0">
                          <a:solidFill>
                            <a:schemeClr val="dk1"/>
                          </a:solidFill>
                          <a:effectLst/>
                          <a:latin typeface="+mn-lt"/>
                          <a:ea typeface="+mn-ea"/>
                          <a:cs typeface="+mn-cs"/>
                        </a:rPr>
                        <a:t> Count</a:t>
                      </a:r>
                      <a:endParaRPr lang="en-US" sz="1400" dirty="0"/>
                    </a:p>
                  </a:txBody>
                  <a:tcPr/>
                </a:tc>
                <a:tc>
                  <a:txBody>
                    <a:bodyPr/>
                    <a:lstStyle/>
                    <a:p>
                      <a:pPr algn="ctr"/>
                      <a:r>
                        <a:rPr lang="en-US" sz="1400" dirty="0" smtClean="0"/>
                        <a:t>3</a:t>
                      </a:r>
                      <a:endParaRPr lang="en-US" sz="1400" dirty="0"/>
                    </a:p>
                  </a:txBody>
                  <a:tcPr/>
                </a:tc>
                <a:tc>
                  <a:txBody>
                    <a:bodyPr/>
                    <a:lstStyle/>
                    <a:p>
                      <a:pPr algn="ctr"/>
                      <a:r>
                        <a:rPr lang="en-US" sz="1400" dirty="0" smtClean="0"/>
                        <a:t>6</a:t>
                      </a:r>
                      <a:endParaRPr lang="en-US" sz="1400" dirty="0"/>
                    </a:p>
                  </a:txBody>
                  <a:tcPr/>
                </a:tc>
                <a:extLst>
                  <a:ext uri="{0D108BD9-81ED-4DB2-BD59-A6C34878D82A}">
                    <a16:rowId xmlns:a16="http://schemas.microsoft.com/office/drawing/2014/main" val="10006"/>
                  </a:ext>
                </a:extLst>
              </a:tr>
              <a:tr h="368155">
                <a:tc>
                  <a:txBody>
                    <a:bodyPr/>
                    <a:lstStyle/>
                    <a:p>
                      <a:r>
                        <a:rPr lang="en-US" sz="1400" dirty="0" smtClean="0"/>
                        <a:t>Total Obsolete Classes</a:t>
                      </a:r>
                      <a:endParaRPr lang="en-US" sz="1400" dirty="0"/>
                    </a:p>
                  </a:txBody>
                  <a:tcPr/>
                </a:tc>
                <a:tc>
                  <a:txBody>
                    <a:bodyPr/>
                    <a:lstStyle/>
                    <a:p>
                      <a:pPr algn="ctr"/>
                      <a:r>
                        <a:rPr lang="en-US" sz="1400" dirty="0" smtClean="0"/>
                        <a:t>-</a:t>
                      </a:r>
                      <a:endParaRPr lang="en-US" sz="1400" dirty="0"/>
                    </a:p>
                  </a:txBody>
                  <a:tcPr/>
                </a:tc>
                <a:tc>
                  <a:txBody>
                    <a:bodyPr/>
                    <a:lstStyle/>
                    <a:p>
                      <a:pPr algn="ctr"/>
                      <a:r>
                        <a:rPr lang="en-US" sz="1400" dirty="0" smtClean="0"/>
                        <a:t>46</a:t>
                      </a:r>
                      <a:endParaRPr lang="en-US" sz="1400" dirty="0"/>
                    </a:p>
                  </a:txBody>
                  <a:tcPr/>
                </a:tc>
                <a:extLst>
                  <a:ext uri="{0D108BD9-81ED-4DB2-BD59-A6C34878D82A}">
                    <a16:rowId xmlns:a16="http://schemas.microsoft.com/office/drawing/2014/main" val="10007"/>
                  </a:ext>
                </a:extLst>
              </a:tr>
            </a:tbl>
          </a:graphicData>
        </a:graphic>
      </p:graphicFrame>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16</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a:t>AMIA 2019 Annual Symposium  |   amia.org</a:t>
            </a:r>
            <a:endParaRPr lang="en-US" dirty="0"/>
          </a:p>
        </p:txBody>
      </p:sp>
    </p:spTree>
    <p:extLst>
      <p:ext uri="{BB962C8B-B14F-4D97-AF65-F5344CB8AC3E}">
        <p14:creationId xmlns:p14="http://schemas.microsoft.com/office/powerpoint/2010/main" val="30829957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9538-716A-4503-954B-8C8CECA70DB0}"/>
              </a:ext>
            </a:extLst>
          </p:cNvPr>
          <p:cNvSpPr>
            <a:spLocks noGrp="1"/>
          </p:cNvSpPr>
          <p:nvPr>
            <p:ph type="title"/>
          </p:nvPr>
        </p:nvSpPr>
        <p:spPr>
          <a:xfrm>
            <a:off x="547730" y="402548"/>
            <a:ext cx="6783946" cy="320088"/>
          </a:xfrm>
        </p:spPr>
        <p:txBody>
          <a:bodyPr/>
          <a:lstStyle/>
          <a:p>
            <a:r>
              <a:rPr lang="en-US" dirty="0" smtClean="0"/>
              <a:t>Summary</a:t>
            </a:r>
            <a:endParaRPr lang="en-US" dirty="0"/>
          </a:p>
        </p:txBody>
      </p:sp>
      <p:sp>
        <p:nvSpPr>
          <p:cNvPr id="3" name="Content Placeholder 2">
            <a:extLst>
              <a:ext uri="{FF2B5EF4-FFF2-40B4-BE49-F238E27FC236}">
                <a16:creationId xmlns:a16="http://schemas.microsoft.com/office/drawing/2014/main" id="{8132D165-8EC1-424D-9DD5-E7301C9BBE4F}"/>
              </a:ext>
            </a:extLst>
          </p:cNvPr>
          <p:cNvSpPr>
            <a:spLocks noGrp="1"/>
          </p:cNvSpPr>
          <p:nvPr>
            <p:ph sz="quarter" idx="12"/>
          </p:nvPr>
        </p:nvSpPr>
        <p:spPr>
          <a:xfrm>
            <a:off x="546139" y="888049"/>
            <a:ext cx="8056358" cy="3797022"/>
          </a:xfrm>
        </p:spPr>
        <p:txBody>
          <a:bodyPr/>
          <a:lstStyle/>
          <a:p>
            <a:pPr marL="285750" indent="-285750">
              <a:buFont typeface="Arial" panose="020B0604020202020204" pitchFamily="34" charset="0"/>
              <a:buChar char="•"/>
            </a:pPr>
            <a:r>
              <a:rPr lang="en-US" dirty="0" smtClean="0"/>
              <a:t>Using refactoring processes, we have extended ICO from an application ontology to a reference ontology.</a:t>
            </a:r>
          </a:p>
          <a:p>
            <a:pPr marL="285750" indent="-285750">
              <a:buFont typeface="Arial" panose="020B0604020202020204" pitchFamily="34" charset="0"/>
              <a:buChar char="•"/>
            </a:pPr>
            <a:r>
              <a:rPr lang="en-US" dirty="0" smtClean="0"/>
              <a:t>Now classes are more atomic – </a:t>
            </a:r>
            <a:r>
              <a:rPr lang="en-US" dirty="0"/>
              <a:t>Important for reuse in other ontologies (e.g., local application ontologies, NLP, value sets in non-BFO based ontologies</a:t>
            </a:r>
            <a:r>
              <a:rPr lang="en-US" dirty="0" smtClean="0"/>
              <a:t>).</a:t>
            </a:r>
            <a:endParaRPr lang="en-US" dirty="0"/>
          </a:p>
          <a:p>
            <a:pPr marL="285750" indent="-285750">
              <a:buFont typeface="Arial" panose="020B0604020202020204" pitchFamily="34" charset="0"/>
              <a:buChar char="•"/>
            </a:pPr>
            <a:r>
              <a:rPr lang="en-US" i="1" dirty="0" smtClean="0">
                <a:solidFill>
                  <a:srgbClr val="FF0000"/>
                </a:solidFill>
              </a:rPr>
              <a:t>Importantly, we have modeled permissions, obligations and other roles that are central to responsible use and reuse of biospecimens and data.</a:t>
            </a:r>
          </a:p>
          <a:p>
            <a:pPr marL="285750" indent="-285750">
              <a:buFont typeface="Arial" panose="020B0604020202020204" pitchFamily="34" charset="0"/>
              <a:buChar char="•"/>
            </a:pPr>
            <a:r>
              <a:rPr lang="en-US" dirty="0" smtClean="0"/>
              <a:t>Released under Creative Commons License </a:t>
            </a:r>
          </a:p>
          <a:p>
            <a:pPr marL="788670" lvl="1" indent="-285750">
              <a:buFont typeface="Arial" panose="020B0604020202020204" pitchFamily="34" charset="0"/>
              <a:buChar char="•"/>
            </a:pPr>
            <a:r>
              <a:rPr lang="en-US" dirty="0">
                <a:hlinkClick r:id="rId3"/>
              </a:rPr>
              <a:t>https://</a:t>
            </a:r>
            <a:r>
              <a:rPr lang="en-US" dirty="0" smtClean="0">
                <a:hlinkClick r:id="rId3"/>
              </a:rPr>
              <a:t>github.com/ICO-ontology/ICO</a:t>
            </a:r>
            <a:endParaRPr lang="en-US" dirty="0" smtClean="0"/>
          </a:p>
          <a:p>
            <a:pPr marL="788670" lvl="1" indent="-285750">
              <a:buFont typeface="Arial" panose="020B0604020202020204" pitchFamily="34" charset="0"/>
              <a:buChar char="•"/>
            </a:pPr>
            <a:r>
              <a:rPr lang="en-US" dirty="0" smtClean="0"/>
              <a:t>Downloadable from ontology repositories (Ontology Lookup Service, </a:t>
            </a:r>
            <a:r>
              <a:rPr lang="en-US" dirty="0" err="1" smtClean="0"/>
              <a:t>BioPortal</a:t>
            </a:r>
            <a:r>
              <a:rPr lang="en-US" dirty="0" smtClean="0"/>
              <a:t>, </a:t>
            </a:r>
            <a:r>
              <a:rPr lang="en-US" dirty="0" err="1" smtClean="0"/>
              <a:t>OntoBee</a:t>
            </a:r>
            <a:r>
              <a:rPr lang="en-US" dirty="0" smtClean="0"/>
              <a:t>)</a:t>
            </a:r>
          </a:p>
          <a:p>
            <a:pPr marL="285750" indent="-285750">
              <a:buFont typeface="Arial" panose="020B0604020202020204" pitchFamily="34" charset="0"/>
              <a:buChar char="•"/>
            </a:pPr>
            <a:r>
              <a:rPr lang="en-US" dirty="0" smtClean="0"/>
              <a:t>Ongoing development: currently testing NLP based retrievals of information from informed consent forms, based on ICO terms.</a:t>
            </a:r>
          </a:p>
        </p:txBody>
      </p:sp>
      <p:sp>
        <p:nvSpPr>
          <p:cNvPr id="4" name="Slide Number Placeholder 3">
            <a:extLst>
              <a:ext uri="{FF2B5EF4-FFF2-40B4-BE49-F238E27FC236}">
                <a16:creationId xmlns:a16="http://schemas.microsoft.com/office/drawing/2014/main" id="{DD7FC2A7-D8D0-47E9-B60B-31C699282F52}"/>
              </a:ext>
            </a:extLst>
          </p:cNvPr>
          <p:cNvSpPr>
            <a:spLocks noGrp="1"/>
          </p:cNvSpPr>
          <p:nvPr>
            <p:ph type="sldNum" sz="quarter" idx="4"/>
          </p:nvPr>
        </p:nvSpPr>
        <p:spPr/>
        <p:txBody>
          <a:bodyPr/>
          <a:lstStyle/>
          <a:p>
            <a:fld id="{42C32FFB-F9AE-46F0-A233-A2E628258990}" type="slidenum">
              <a:rPr lang="en-US" smtClean="0"/>
              <a:pPr/>
              <a:t>17</a:t>
            </a:fld>
            <a:endParaRPr lang="en-US"/>
          </a:p>
        </p:txBody>
      </p:sp>
      <p:sp>
        <p:nvSpPr>
          <p:cNvPr id="5" name="Footer Placeholder 4">
            <a:extLst>
              <a:ext uri="{FF2B5EF4-FFF2-40B4-BE49-F238E27FC236}">
                <a16:creationId xmlns:a16="http://schemas.microsoft.com/office/drawing/2014/main" id="{C751A201-6714-4689-A102-50C2069CEAA9}"/>
              </a:ext>
            </a:extLst>
          </p:cNvPr>
          <p:cNvSpPr>
            <a:spLocks noGrp="1"/>
          </p:cNvSpPr>
          <p:nvPr>
            <p:ph type="ftr" sz="quarter" idx="3"/>
          </p:nvPr>
        </p:nvSpPr>
        <p:spPr/>
        <p:txBody>
          <a:bodyPr/>
          <a:lstStyle/>
          <a:p>
            <a:r>
              <a:rPr lang="en-US"/>
              <a:t>AMIA 2019 Annual Symposium  |   amia.org</a:t>
            </a:r>
            <a:endParaRPr lang="en-US" dirty="0"/>
          </a:p>
        </p:txBody>
      </p:sp>
    </p:spTree>
    <p:extLst>
      <p:ext uri="{BB962C8B-B14F-4D97-AF65-F5344CB8AC3E}">
        <p14:creationId xmlns:p14="http://schemas.microsoft.com/office/powerpoint/2010/main" val="13300421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406291" y="1259359"/>
            <a:ext cx="4329360" cy="1737125"/>
          </a:xfrm>
        </p:spPr>
        <p:txBody>
          <a:bodyPr/>
          <a:lstStyle/>
          <a:p>
            <a:r>
              <a:rPr lang="en-US" dirty="0"/>
              <a:t>Thank you!</a:t>
            </a:r>
          </a:p>
          <a:p>
            <a:pPr lvl="1"/>
            <a:r>
              <a:rPr lang="en-US" dirty="0"/>
              <a:t>Email me at: </a:t>
            </a:r>
            <a:r>
              <a:rPr lang="en-US" dirty="0" smtClean="0"/>
              <a:t>jonathan.vajda@gmail.com</a:t>
            </a:r>
            <a:endParaRPr lang="en-US" dirty="0"/>
          </a:p>
        </p:txBody>
      </p:sp>
    </p:spTree>
    <p:extLst>
      <p:ext uri="{BB962C8B-B14F-4D97-AF65-F5344CB8AC3E}">
        <p14:creationId xmlns:p14="http://schemas.microsoft.com/office/powerpoint/2010/main" val="1271243634"/>
      </p:ext>
    </p:extLst>
  </p:cSld>
  <p:clrMapOvr>
    <a:masterClrMapping/>
  </p:clrMapOvr>
  <p:timing>
    <p:tnLst>
      <p:par>
        <p:cTn id="1" dur="indefinite" restart="never" nodeType="tmRoot"/>
      </p:par>
    </p:tnLst>
  </p:timing>
</p:sld>
</file>

<file path=ppt/theme/theme1.xml><?xml version="1.0" encoding="utf-8"?>
<a:theme xmlns:a="http://schemas.openxmlformats.org/drawingml/2006/main" name="JPA Master PowerPoint">
  <a:themeElements>
    <a:clrScheme name="Custom 14">
      <a:dk1>
        <a:sysClr val="windowText" lastClr="000000"/>
      </a:dk1>
      <a:lt1>
        <a:sysClr val="window" lastClr="FFFFFF"/>
      </a:lt1>
      <a:dk2>
        <a:srgbClr val="404040"/>
      </a:dk2>
      <a:lt2>
        <a:srgbClr val="E1E1E1"/>
      </a:lt2>
      <a:accent1>
        <a:srgbClr val="CB333B"/>
      </a:accent1>
      <a:accent2>
        <a:srgbClr val="A2AAAD"/>
      </a:accent2>
      <a:accent3>
        <a:srgbClr val="000000"/>
      </a:accent3>
      <a:accent4>
        <a:srgbClr val="F2A900"/>
      </a:accent4>
      <a:accent5>
        <a:srgbClr val="440099"/>
      </a:accent5>
      <a:accent6>
        <a:srgbClr val="872651"/>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cene3d>
          <a:camera prst="orthographicFront">
            <a:rot lat="0" lon="0" rev="0"/>
          </a:camera>
          <a:lightRig rig="threePt" dir="t">
            <a:rot lat="0" lon="0" rev="1200000"/>
          </a:lightRig>
        </a:scene3d>
        <a:sp3d/>
      </a:spPr>
      <a:bodyPr lIns="91440" tIns="91440" bIns="91440" rtlCol="0" anchor="t"/>
      <a:lstStyle>
        <a:defPPr algn="ctr">
          <a:defRPr sz="1200" dirty="0" err="1" smtClean="0">
            <a:solidFill>
              <a:srgbClr val="FFFFFF"/>
            </a:solidFill>
            <a:latin typeface="Roboto Regular"/>
            <a:cs typeface="Roboto Regular"/>
          </a:defRPr>
        </a:defPPr>
      </a:lstStyle>
      <a:style>
        <a:lnRef idx="0">
          <a:schemeClr val="lt1">
            <a:hueOff val="0"/>
            <a:satOff val="0"/>
            <a:lumOff val="0"/>
            <a:alphaOff val="0"/>
          </a:schemeClr>
        </a:lnRef>
        <a:fillRef idx="3">
          <a:scrgbClr r="0" g="0" b="0"/>
        </a:fillRef>
        <a:effectRef idx="3">
          <a:scrgbClr r="0" g="0" b="0"/>
        </a:effectRef>
        <a:fontRef idx="minor">
          <a:schemeClr val="lt1"/>
        </a:fontRef>
      </a: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9" charset="0"/>
            <a:ea typeface="ＭＳ Ｐゴシック" pitchFamily="-109" charset="-128"/>
            <a:cs typeface="ＭＳ Ｐゴシック" pitchFamily="-109"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JPA Master PowerPoint">
  <a:themeElements>
    <a:clrScheme name="Custom 24">
      <a:dk1>
        <a:sysClr val="windowText" lastClr="000000"/>
      </a:dk1>
      <a:lt1>
        <a:sysClr val="window" lastClr="FFFFFF"/>
      </a:lt1>
      <a:dk2>
        <a:srgbClr val="404040"/>
      </a:dk2>
      <a:lt2>
        <a:srgbClr val="E1E1E1"/>
      </a:lt2>
      <a:accent1>
        <a:srgbClr val="CB333B"/>
      </a:accent1>
      <a:accent2>
        <a:srgbClr val="A2AAAD"/>
      </a:accent2>
      <a:accent3>
        <a:srgbClr val="F2A900"/>
      </a:accent3>
      <a:accent4>
        <a:srgbClr val="872651"/>
      </a:accent4>
      <a:accent5>
        <a:srgbClr val="440099"/>
      </a:accent5>
      <a:accent6>
        <a:srgbClr val="000000"/>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cene3d>
          <a:camera prst="orthographicFront">
            <a:rot lat="0" lon="0" rev="0"/>
          </a:camera>
          <a:lightRig rig="threePt" dir="t">
            <a:rot lat="0" lon="0" rev="1200000"/>
          </a:lightRig>
        </a:scene3d>
        <a:sp3d/>
      </a:spPr>
      <a:bodyPr lIns="91440" tIns="91440" bIns="91440" rtlCol="0" anchor="t"/>
      <a:lstStyle>
        <a:defPPr algn="ctr">
          <a:defRPr sz="1200" dirty="0" err="1" smtClean="0">
            <a:solidFill>
              <a:srgbClr val="FFFFFF"/>
            </a:solidFill>
            <a:latin typeface="Roboto Regular"/>
            <a:cs typeface="Roboto Regular"/>
          </a:defRPr>
        </a:defPPr>
      </a:lstStyle>
      <a:style>
        <a:lnRef idx="0">
          <a:schemeClr val="lt1">
            <a:hueOff val="0"/>
            <a:satOff val="0"/>
            <a:lumOff val="0"/>
            <a:alphaOff val="0"/>
          </a:schemeClr>
        </a:lnRef>
        <a:fillRef idx="3">
          <a:scrgbClr r="0" g="0" b="0"/>
        </a:fillRef>
        <a:effectRef idx="3">
          <a:scrgbClr r="0" g="0" b="0"/>
        </a:effectRef>
        <a:fontRef idx="minor">
          <a:schemeClr val="lt1"/>
        </a:fontRef>
      </a: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9" charset="0"/>
            <a:ea typeface="ＭＳ Ｐゴシック" pitchFamily="-109" charset="-128"/>
            <a:cs typeface="ＭＳ Ｐゴシック" pitchFamily="-109"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ategory xmlns="eede3e04-ef7f-43f3-975e-805c0c5f1e83">General Resources</Category>
    <SharedWithUsers xmlns="a9883a9a-8dc4-4a0a-a402-25be3a23f551">
      <UserInfo>
        <DisplayName>Ben Green</DisplayName>
        <AccountId>1449</AccountId>
        <AccountType/>
      </UserInfo>
      <UserInfo>
        <DisplayName>Kathleen Elliott</DisplayName>
        <AccountId>26</AccountId>
        <AccountType/>
      </UserInfo>
      <UserInfo>
        <DisplayName>Berna Diehl</DisplayName>
        <AccountId>36</AccountId>
        <AccountType/>
      </UserInfo>
      <UserInfo>
        <DisplayName>Patrick Brady</DisplayName>
        <AccountId>462</AccountId>
        <AccountType/>
      </UserInfo>
      <UserInfo>
        <DisplayName>Adam Pawluk</DisplayName>
        <AccountId>3416</AccountId>
        <AccountType/>
      </UserInfo>
      <UserInfo>
        <DisplayName>Michael O'Brien</DisplayName>
        <AccountId>862</AccountId>
        <AccountType/>
      </UserInfo>
      <UserInfo>
        <DisplayName>David Connolly</DisplayName>
        <AccountId>1232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369C198E5EA0446B48A258369EB929D" ma:contentTypeVersion="8" ma:contentTypeDescription="Create a new document." ma:contentTypeScope="" ma:versionID="d872bdd14c10ad67b43240066461caaa">
  <xsd:schema xmlns:xsd="http://www.w3.org/2001/XMLSchema" xmlns:xs="http://www.w3.org/2001/XMLSchema" xmlns:p="http://schemas.microsoft.com/office/2006/metadata/properties" xmlns:ns2="a9883a9a-8dc4-4a0a-a402-25be3a23f551" xmlns:ns3="eede3e04-ef7f-43f3-975e-805c0c5f1e83" targetNamespace="http://schemas.microsoft.com/office/2006/metadata/properties" ma:root="true" ma:fieldsID="f389de775f37ae22da9ad2814c85c47e" ns2:_="" ns3:_="">
    <xsd:import namespace="a9883a9a-8dc4-4a0a-a402-25be3a23f551"/>
    <xsd:import namespace="eede3e04-ef7f-43f3-975e-805c0c5f1e83"/>
    <xsd:element name="properties">
      <xsd:complexType>
        <xsd:sequence>
          <xsd:element name="documentManagement">
            <xsd:complexType>
              <xsd:all>
                <xsd:element ref="ns2:SharedWithUsers" minOccurs="0"/>
                <xsd:element ref="ns2:SharingHintHash" minOccurs="0"/>
                <xsd:element ref="ns3:Category"/>
                <xsd:element ref="ns2:SharedWithDetails" minOccurs="0"/>
                <xsd:element ref="ns2:LastSharedByUser" minOccurs="0"/>
                <xsd:element ref="ns2:LastSharedByTime"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883a9a-8dc4-4a0a-a402-25be3a23f55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ede3e04-ef7f-43f3-975e-805c0c5f1e83" elementFormDefault="qualified">
    <xsd:import namespace="http://schemas.microsoft.com/office/2006/documentManagement/types"/>
    <xsd:import namespace="http://schemas.microsoft.com/office/infopath/2007/PartnerControls"/>
    <xsd:element name="Category" ma:index="10" ma:displayName="Category" ma:format="Dropdown" ma:internalName="Category">
      <xsd:simpleType>
        <xsd:restriction base="dms:Choice">
          <xsd:enumeration value="Analytics Tools"/>
          <xsd:enumeration value="Digital Projects"/>
          <xsd:enumeration value="Fun Committee"/>
          <xsd:enumeration value="General Resources"/>
          <xsd:enumeration value="Media Monitoring"/>
          <xsd:enumeration value="Video Resources"/>
        </xsd:restriction>
      </xsd:simpleType>
    </xsd:element>
    <xsd:element name="MediaServiceMetadata" ma:index="14" nillable="true" ma:displayName="MediaServiceMetadata" ma:description="" ma:hidden="true" ma:internalName="MediaServiceMetadata" ma:readOnly="true">
      <xsd:simpleType>
        <xsd:restriction base="dms:Note"/>
      </xsd:simpleType>
    </xsd:element>
    <xsd:element name="MediaServiceFastMetadata" ma:index="15"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292BCB-21BD-4E6D-8B29-5908CEB9F9EE}">
  <ds:schemaRefs>
    <ds:schemaRef ds:uri="a9883a9a-8dc4-4a0a-a402-25be3a23f551"/>
    <ds:schemaRef ds:uri="http://purl.org/dc/terms/"/>
    <ds:schemaRef ds:uri="http://schemas.microsoft.com/office/2006/documentManagement/types"/>
    <ds:schemaRef ds:uri="http://purl.org/dc/elements/1.1/"/>
    <ds:schemaRef ds:uri="http://www.w3.org/XML/1998/namespace"/>
    <ds:schemaRef ds:uri="http://schemas.microsoft.com/office/2006/metadata/properties"/>
    <ds:schemaRef ds:uri="eede3e04-ef7f-43f3-975e-805c0c5f1e83"/>
    <ds:schemaRef ds:uri="http://schemas.openxmlformats.org/package/2006/metadata/core-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D26B4617-3B28-4E2E-AF19-216BC1A847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883a9a-8dc4-4a0a-a402-25be3a23f551"/>
    <ds:schemaRef ds:uri="eede3e04-ef7f-43f3-975e-805c0c5f1e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CFBA306-A956-431E-A2FB-DCA1445F37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3928</TotalTime>
  <Words>2996</Words>
  <Application>Microsoft Office PowerPoint</Application>
  <PresentationFormat>On-screen Show (16:9)</PresentationFormat>
  <Paragraphs>278</Paragraphs>
  <Slides>18</Slides>
  <Notes>18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ＭＳ Ｐゴシック</vt:lpstr>
      <vt:lpstr>ＭＳ Ｐゴシック</vt:lpstr>
      <vt:lpstr>Arial</vt:lpstr>
      <vt:lpstr>Calibri</vt:lpstr>
      <vt:lpstr>Century Gothic</vt:lpstr>
      <vt:lpstr>myriad-pro</vt:lpstr>
      <vt:lpstr>Roboto Light</vt:lpstr>
      <vt:lpstr>Roboto Regular</vt:lpstr>
      <vt:lpstr>Tahoma</vt:lpstr>
      <vt:lpstr>JPA Master PowerPoint</vt:lpstr>
      <vt:lpstr>1_JPA Master PowerPoint</vt:lpstr>
      <vt:lpstr>PowerPoint Presentation</vt:lpstr>
      <vt:lpstr>Disclosure Slide</vt:lpstr>
      <vt:lpstr>Learning Objectives</vt:lpstr>
      <vt:lpstr>Research Team</vt:lpstr>
      <vt:lpstr>Followed OBO Foundry Principles</vt:lpstr>
      <vt:lpstr>Problem &amp; Our Solution</vt:lpstr>
      <vt:lpstr>Refactoring Methods</vt:lpstr>
      <vt:lpstr>1. Review Original ICO Classes &amp; Relations</vt:lpstr>
      <vt:lpstr>2. Create Design Patterns</vt:lpstr>
      <vt:lpstr>3. Align with other Ontologies </vt:lpstr>
      <vt:lpstr>4. Adding New Classes and Relationships</vt:lpstr>
      <vt:lpstr>Permissions, Obligations, Prohibitions</vt:lpstr>
      <vt:lpstr>BFO ‘role’</vt:lpstr>
      <vt:lpstr>Example of New Design Pattern</vt:lpstr>
      <vt:lpstr>Example of New Design Pattern</vt:lpstr>
      <vt:lpstr>5. Evaluation: Descriptives ICO as a Reference Ontology</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JPA Guest</dc:creator>
  <cp:lastModifiedBy>Jonathan Vajda</cp:lastModifiedBy>
  <cp:revision>211</cp:revision>
  <dcterms:modified xsi:type="dcterms:W3CDTF">2019-11-17T19:19:43Z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0x0101003369C198E5EA0446B48A258369EB929D</vt:lpwstr>
  </property>
</Properties>
</file>